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92" r:id="rId5"/>
    <p:sldId id="280" r:id="rId6"/>
    <p:sldId id="281" r:id="rId7"/>
    <p:sldId id="282" r:id="rId8"/>
    <p:sldId id="283" r:id="rId9"/>
    <p:sldId id="277" r:id="rId10"/>
    <p:sldId id="278" r:id="rId11"/>
    <p:sldId id="279" r:id="rId12"/>
    <p:sldId id="263" r:id="rId13"/>
    <p:sldId id="276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75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0BFAF-5826-AE49-924C-68D5F40F81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6E9F9-61AC-9042-8BCB-D989D8879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2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explain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D7673-569B-894D-B7FC-0467269429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E9F9-61AC-9042-8BCB-D989D8879A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E9F9-61AC-9042-8BCB-D989D8879A4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D85CAC-A6AA-4A48-B5BC-4CF4F789689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C24C87-240E-48E3-9892-D07B6862B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14600"/>
            <a:ext cx="6172200" cy="5989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pperplate Gothic Light" pitchFamily="34" charset="0"/>
              </a:rPr>
              <a:t>Nike: The Sweatshop Debate</a:t>
            </a:r>
            <a:endParaRPr lang="en-US" sz="32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371600"/>
            <a:ext cx="6172200" cy="13716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124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By: Group 1 (Pro) </a:t>
            </a:r>
          </a:p>
          <a:p>
            <a:pPr algn="ctr"/>
            <a:r>
              <a:rPr lang="en-US" dirty="0" smtClean="0"/>
              <a:t>&amp; </a:t>
            </a:r>
          </a:p>
          <a:p>
            <a:pPr algn="ctr"/>
            <a:r>
              <a:rPr lang="en-US" dirty="0" smtClean="0"/>
              <a:t>      Group  2 (Con)</a:t>
            </a:r>
            <a:endParaRPr lang="en-US" dirty="0"/>
          </a:p>
        </p:txBody>
      </p:sp>
      <p:pic>
        <p:nvPicPr>
          <p:cNvPr id="13314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38600"/>
            <a:ext cx="1590675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Nike’s immediate efforts to resolve the sweatshop work conditions:</a:t>
            </a:r>
          </a:p>
          <a:p>
            <a:pPr lvl="1"/>
            <a:r>
              <a:rPr lang="en-GB" sz="1800" dirty="0" smtClean="0"/>
              <a:t>Nike </a:t>
            </a:r>
            <a:r>
              <a:rPr lang="en-GB" sz="1800" dirty="0" smtClean="0"/>
              <a:t>joined a presidential task force in 1996 to find a way of banishing sweatshops, Fair </a:t>
            </a:r>
            <a:r>
              <a:rPr lang="en-GB" sz="1800" dirty="0" err="1" smtClean="0"/>
              <a:t>Labor</a:t>
            </a:r>
            <a:r>
              <a:rPr lang="en-GB" sz="1800" dirty="0" smtClean="0"/>
              <a:t> Association</a:t>
            </a:r>
          </a:p>
          <a:p>
            <a:pPr lvl="1"/>
            <a:r>
              <a:rPr lang="en-GB" sz="1800" dirty="0" smtClean="0"/>
              <a:t>1997: independent organizations like E&amp;Y to audit its subcontractors’ factories</a:t>
            </a:r>
          </a:p>
          <a:p>
            <a:pPr lvl="1"/>
            <a:r>
              <a:rPr lang="en-GB" sz="1800" dirty="0" smtClean="0"/>
              <a:t>Terminated relations with Indonesian subcontractors who were unwilling to comply with Nike’s standard for wage levels and work conditions</a:t>
            </a:r>
          </a:p>
        </p:txBody>
      </p:sp>
      <p:pic>
        <p:nvPicPr>
          <p:cNvPr id="4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7467600" cy="8842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Ethics: </a:t>
            </a: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Pro Nike</a:t>
            </a:r>
            <a:endParaRPr kumimoji="0" lang="en-US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286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Code </a:t>
            </a:r>
            <a:r>
              <a:rPr lang="en-GB" sz="1800" dirty="0" smtClean="0"/>
              <a:t>of social Responsibility in their supply chain</a:t>
            </a:r>
          </a:p>
          <a:p>
            <a:r>
              <a:rPr lang="en-US" sz="1800" dirty="0" smtClean="0"/>
              <a:t>“…with integrity and a commitment to the highest ethical standards” – Nike, Code of Ethics</a:t>
            </a:r>
          </a:p>
          <a:p>
            <a:endParaRPr lang="en-GB" sz="1800" dirty="0"/>
          </a:p>
        </p:txBody>
      </p:sp>
      <p:pic>
        <p:nvPicPr>
          <p:cNvPr id="4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pic>
        <p:nvPicPr>
          <p:cNvPr id="10" name="Picture 9" descr="nike-conside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962400"/>
            <a:ext cx="5105400" cy="2616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Ethics: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Pro Nike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Public Perception: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Pro Nike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“There aren’t too many sweatshops, but that there are too few</a:t>
            </a:r>
            <a:r>
              <a:rPr lang="en-US" sz="1800" dirty="0" smtClean="0"/>
              <a:t>”</a:t>
            </a:r>
          </a:p>
          <a:p>
            <a:endParaRPr lang="en-US" sz="1800" dirty="0" smtClean="0"/>
          </a:p>
          <a:p>
            <a:r>
              <a:rPr lang="en-US" sz="1800" dirty="0" smtClean="0"/>
              <a:t>Better than starvation &amp; </a:t>
            </a:r>
            <a:r>
              <a:rPr lang="en-US" sz="1800" dirty="0" smtClean="0"/>
              <a:t>destitution.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The conditions in the contract factory nowadays.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  <a:p>
            <a:r>
              <a:rPr lang="en-US" sz="1800" dirty="0" smtClean="0"/>
              <a:t>Public </a:t>
            </a:r>
            <a:r>
              <a:rPr lang="en-US" sz="1800" dirty="0" smtClean="0"/>
              <a:t>perspective</a:t>
            </a:r>
          </a:p>
          <a:p>
            <a:endParaRPr lang="en-US" sz="1800" dirty="0" smtClean="0"/>
          </a:p>
          <a:p>
            <a:r>
              <a:rPr lang="en-US" sz="1800" dirty="0" smtClean="0"/>
              <a:t>Sweatshop are not </a:t>
            </a:r>
            <a:r>
              <a:rPr lang="en-US" sz="1800" dirty="0" smtClean="0"/>
              <a:t>all bad, </a:t>
            </a:r>
            <a:r>
              <a:rPr lang="en-US" sz="1800" dirty="0" smtClean="0"/>
              <a:t>they can be considered as a better option for the world than a bad one.</a:t>
            </a:r>
            <a:endParaRPr lang="en-US" sz="1800" dirty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5105400"/>
            <a:ext cx="2946400" cy="1538021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Conclusion: Pro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3752"/>
          </a:xfrm>
        </p:spPr>
        <p:txBody>
          <a:bodyPr/>
          <a:lstStyle/>
          <a:p>
            <a:pPr>
              <a:buNone/>
            </a:pPr>
            <a:r>
              <a:rPr lang="en-US" sz="2000" i="1" dirty="0" smtClean="0"/>
              <a:t>“Exploiting people? Nobody in my country thinks about companies exploiting them. When there is a new company opening a factory, people are excited about it”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sz="800" dirty="0" smtClean="0"/>
          </a:p>
          <a:p>
            <a:pPr algn="r">
              <a:buNone/>
            </a:pPr>
            <a:r>
              <a:rPr lang="en-US" sz="1800" dirty="0" smtClean="0"/>
              <a:t>June </a:t>
            </a:r>
            <a:r>
              <a:rPr lang="en-US" sz="1800" dirty="0" err="1" smtClean="0"/>
              <a:t>Arunga</a:t>
            </a:r>
            <a:r>
              <a:rPr lang="en-US" sz="1800" dirty="0" smtClean="0"/>
              <a:t>, journalist from Kenya</a:t>
            </a:r>
            <a:endParaRPr lang="en-US" sz="1800" dirty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1847272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876800"/>
            <a:ext cx="1836144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b="22321"/>
          <a:stretch>
            <a:fillRect/>
          </a:stretch>
        </p:blipFill>
        <p:spPr bwMode="auto">
          <a:xfrm>
            <a:off x="5105400" y="3886200"/>
            <a:ext cx="2791938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ângulo 10"/>
          <p:cNvSpPr/>
          <p:nvPr/>
        </p:nvSpPr>
        <p:spPr>
          <a:xfrm>
            <a:off x="3810997" y="42672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14600"/>
            <a:ext cx="6172200" cy="5989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pperplate Gothic Light" pitchFamily="34" charset="0"/>
              </a:rPr>
              <a:t>Nike: The Sweatshop Debate</a:t>
            </a:r>
            <a:endParaRPr lang="en-US" sz="32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371600"/>
            <a:ext cx="6172200" cy="13716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124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  2 (Con)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3314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38600"/>
            <a:ext cx="1590675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Economic Development: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Con Nike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Dichotomy of Global Development</a:t>
            </a:r>
            <a:endParaRPr lang="en-US" u="sng" dirty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pic>
        <p:nvPicPr>
          <p:cNvPr id="4098" name="Picture 2" descr="http://www.anonlineindia.com/images/poverty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667000"/>
            <a:ext cx="4762500" cy="2971800"/>
          </a:xfrm>
          <a:prstGeom prst="rect">
            <a:avLst/>
          </a:prstGeom>
          <a:noFill/>
        </p:spPr>
      </p:pic>
      <p:pic>
        <p:nvPicPr>
          <p:cNvPr id="4100" name="Picture 4" descr="http://upperplayground.com/wordpress/wp-content/uploads/2009/05/b72f378e9a16x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3267075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594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$12.8 Million Dollars/ Year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594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$480 Dollars/ Year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5943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Legal Systems: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Con Nike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Labor Law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Collective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 smtClean="0"/>
              <a:t>Law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Individual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 smtClean="0"/>
              <a:t>Law</a:t>
            </a:r>
          </a:p>
          <a:p>
            <a:pPr lvl="2"/>
            <a:r>
              <a:rPr lang="en-US" dirty="0" smtClean="0"/>
              <a:t>- Contract of Employment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pic>
        <p:nvPicPr>
          <p:cNvPr id="7170" name="Picture 2" descr="http://libpweb1.nus.edu.sg/llb/g/ga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457575" cy="34575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Employment Law: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Con Nike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467600" cy="4873752"/>
          </a:xfrm>
        </p:spPr>
        <p:txBody>
          <a:bodyPr/>
          <a:lstStyle/>
          <a:p>
            <a:r>
              <a:rPr lang="en-US" sz="2100" dirty="0" smtClean="0"/>
              <a:t>Employment Practices </a:t>
            </a:r>
          </a:p>
          <a:p>
            <a:endParaRPr lang="en-US" sz="2100" dirty="0" smtClean="0"/>
          </a:p>
          <a:p>
            <a:r>
              <a:rPr lang="en-US" sz="2100" dirty="0" smtClean="0"/>
              <a:t>Human Rights</a:t>
            </a:r>
          </a:p>
          <a:p>
            <a:pPr lvl="1"/>
            <a:r>
              <a:rPr lang="en-US" sz="1800" dirty="0" smtClean="0"/>
              <a:t>Universal Declaration of Human Rights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r>
              <a:rPr lang="en-US" sz="2100" dirty="0" smtClean="0"/>
              <a:t>Ethical Dilemmas – </a:t>
            </a:r>
            <a:r>
              <a:rPr lang="en-US" sz="2100" dirty="0" smtClean="0"/>
              <a:t>Exploitation or job provider?</a:t>
            </a:r>
            <a:endParaRPr lang="en-US" sz="2100" dirty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pic>
        <p:nvPicPr>
          <p:cNvPr id="6148" name="Picture 4" descr="http://filipspagnoli.files.wordpress.com/2009/01/sweatshop-cartoon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371975"/>
            <a:ext cx="4762500" cy="24860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Ethics: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Con Nike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6705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Nike- A Good Chess Player</a:t>
            </a:r>
          </a:p>
          <a:p>
            <a:pPr lvl="2"/>
            <a:r>
              <a:rPr lang="en-US" sz="2100" dirty="0" smtClean="0"/>
              <a:t>Philippines </a:t>
            </a:r>
            <a:endParaRPr lang="en-US" sz="2100" dirty="0" smtClean="0"/>
          </a:p>
          <a:p>
            <a:pPr lvl="2"/>
            <a:r>
              <a:rPr lang="en-US" sz="2100" dirty="0" smtClean="0"/>
              <a:t>Korea</a:t>
            </a:r>
          </a:p>
          <a:p>
            <a:pPr lvl="2"/>
            <a:r>
              <a:rPr lang="en-US" sz="2100" dirty="0" smtClean="0"/>
              <a:t>Indonesia </a:t>
            </a:r>
          </a:p>
          <a:p>
            <a:pPr lvl="2"/>
            <a:endParaRPr lang="en-US" sz="21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Vietnam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“A Symbol of the Evils of Globalization”</a:t>
            </a:r>
          </a:p>
          <a:p>
            <a:pPr lvl="1"/>
            <a:endParaRPr lang="en-US" sz="2400" dirty="0" smtClean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pic>
        <p:nvPicPr>
          <p:cNvPr id="5126" name="Picture 6" descr="http://mancelovici.files.wordpress.com/2007/07/nike_child_la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Public Perception: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Con Nike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752"/>
          </a:xfrm>
        </p:spPr>
        <p:txBody>
          <a:bodyPr/>
          <a:lstStyle/>
          <a:p>
            <a:r>
              <a:rPr lang="en-US" dirty="0" smtClean="0"/>
              <a:t>USAS- United Students Against Sweat Shops</a:t>
            </a:r>
          </a:p>
          <a:p>
            <a:endParaRPr lang="en-US" dirty="0" smtClean="0"/>
          </a:p>
          <a:p>
            <a:r>
              <a:rPr lang="en-US" dirty="0" smtClean="0"/>
              <a:t>WRC- Worker’s Rights Consortium </a:t>
            </a:r>
          </a:p>
          <a:p>
            <a:endParaRPr lang="en-US" dirty="0" smtClean="0"/>
          </a:p>
          <a:p>
            <a:r>
              <a:rPr lang="en-US" dirty="0" smtClean="0"/>
              <a:t>“Nike’s Wealth was built upon the backs of the worlds poor”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pic>
        <p:nvPicPr>
          <p:cNvPr id="2050" name="Picture 2" descr="http://trevorharvey.files.wordpress.com/2009/03/nike-sweat-sh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62400"/>
            <a:ext cx="2215979" cy="2743200"/>
          </a:xfrm>
          <a:prstGeom prst="rect">
            <a:avLst/>
          </a:prstGeom>
          <a:noFill/>
        </p:spPr>
      </p:pic>
      <p:pic>
        <p:nvPicPr>
          <p:cNvPr id="2052" name="Picture 4" descr="http://thegreatredression.files.wordpress.com/2010/01/nike-sweatsho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67200"/>
            <a:ext cx="3662326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Introduction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Nike, established in 1972 by Philip Knight.</a:t>
            </a:r>
          </a:p>
          <a:p>
            <a:pPr lvl="1"/>
            <a:r>
              <a:rPr lang="en-US" sz="1800" dirty="0" smtClean="0"/>
              <a:t>Leading corporation in athletic shoes and sports-equipment.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The numbers…</a:t>
            </a:r>
          </a:p>
          <a:p>
            <a:pPr lvl="1"/>
            <a:r>
              <a:rPr lang="en-US" sz="1800" dirty="0" smtClean="0"/>
              <a:t>Yearly revenue of $19.2 billion (2009).</a:t>
            </a:r>
          </a:p>
          <a:p>
            <a:pPr lvl="1"/>
            <a:r>
              <a:rPr lang="en-US" sz="1800" dirty="0" smtClean="0"/>
              <a:t>Products in 140 countries.</a:t>
            </a:r>
          </a:p>
          <a:p>
            <a:pPr lvl="1"/>
            <a:r>
              <a:rPr lang="en-US" sz="1800" dirty="0" smtClean="0"/>
              <a:t>Contracts to 700 factories in 45 countries.</a:t>
            </a:r>
          </a:p>
          <a:p>
            <a:pPr lvl="1"/>
            <a:r>
              <a:rPr lang="en-US" sz="1800" dirty="0" smtClean="0"/>
              <a:t>Employing 800.000 people in the supply chain.</a:t>
            </a:r>
          </a:p>
          <a:p>
            <a:pPr lvl="1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438400"/>
            <a:ext cx="2082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Conclusion: Con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3752"/>
          </a:xfrm>
        </p:spPr>
        <p:txBody>
          <a:bodyPr/>
          <a:lstStyle/>
          <a:p>
            <a:r>
              <a:rPr lang="en-US" dirty="0" smtClean="0"/>
              <a:t>As of 2009 Nike walked away with $1.4 Billion in per annum net income. </a:t>
            </a:r>
          </a:p>
          <a:p>
            <a:endParaRPr lang="en-US" dirty="0" smtClean="0"/>
          </a:p>
          <a:p>
            <a:r>
              <a:rPr lang="en-US" dirty="0" smtClean="0"/>
              <a:t>The question is </a:t>
            </a:r>
            <a:r>
              <a:rPr lang="en-US" dirty="0" smtClean="0"/>
              <a:t>“</a:t>
            </a:r>
            <a:r>
              <a:rPr lang="en-US" dirty="0" smtClean="0"/>
              <a:t>why”?</a:t>
            </a:r>
          </a:p>
          <a:p>
            <a:endParaRPr lang="en-US" dirty="0" smtClean="0"/>
          </a:p>
          <a:p>
            <a:r>
              <a:rPr lang="en-US" dirty="0" smtClean="0"/>
              <a:t>“Greatness is earned, never awarded.” - Nike</a:t>
            </a:r>
          </a:p>
          <a:p>
            <a:endParaRPr lang="en-US" dirty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pic>
        <p:nvPicPr>
          <p:cNvPr id="1028" name="Picture 4" descr="http://trevorharvey.files.wordpress.com/2009/05/aa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24350"/>
            <a:ext cx="2038350" cy="2533650"/>
          </a:xfrm>
          <a:prstGeom prst="rect">
            <a:avLst/>
          </a:prstGeom>
          <a:noFill/>
        </p:spPr>
      </p:pic>
      <p:pic>
        <p:nvPicPr>
          <p:cNvPr id="1030" name="Picture 6" descr="http://liang1028.files.wordpress.com/2009/08/nytimes-photo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343400"/>
            <a:ext cx="2316438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References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1800" dirty="0" smtClean="0">
                <a:solidFill>
                  <a:srgbClr val="000000"/>
                </a:solidFill>
              </a:rPr>
              <a:t>HILL. W. L. C., </a:t>
            </a:r>
            <a:r>
              <a:rPr lang="en-US" sz="1800" i="1" dirty="0" smtClean="0">
                <a:solidFill>
                  <a:srgbClr val="000000"/>
                </a:solidFill>
              </a:rPr>
              <a:t>International Business, competing in the global marketplace,</a:t>
            </a:r>
            <a:r>
              <a:rPr lang="en-US" sz="1800" dirty="0" smtClean="0">
                <a:solidFill>
                  <a:srgbClr val="000000"/>
                </a:solidFill>
              </a:rPr>
              <a:t> McGraw-Hill companies, New York, 8</a:t>
            </a:r>
            <a:r>
              <a:rPr lang="en-US" sz="1800" baseline="30000" dirty="0" smtClean="0">
                <a:solidFill>
                  <a:srgbClr val="000000"/>
                </a:solidFill>
              </a:rPr>
              <a:t>th</a:t>
            </a:r>
            <a:r>
              <a:rPr lang="en-US" sz="1800" dirty="0" smtClean="0">
                <a:solidFill>
                  <a:srgbClr val="000000"/>
                </a:solidFill>
              </a:rPr>
              <a:t> edition, chapter I-VI.</a:t>
            </a:r>
          </a:p>
          <a:p>
            <a:pPr>
              <a:buClrTx/>
            </a:pPr>
            <a:r>
              <a:rPr lang="en-US" sz="1800" dirty="0" smtClean="0">
                <a:solidFill>
                  <a:srgbClr val="000000"/>
                </a:solidFill>
              </a:rPr>
              <a:t>http://</a:t>
            </a:r>
            <a:r>
              <a:rPr lang="en-US" sz="1800" dirty="0" err="1" smtClean="0">
                <a:solidFill>
                  <a:srgbClr val="000000"/>
                </a:solidFill>
              </a:rPr>
              <a:t>www.nikebiz.com</a:t>
            </a:r>
            <a:r>
              <a:rPr lang="en-US" sz="1800" dirty="0" smtClean="0">
                <a:solidFill>
                  <a:srgbClr val="000000"/>
                </a:solidFill>
              </a:rPr>
              <a:t>/responsibility/</a:t>
            </a:r>
          </a:p>
          <a:p>
            <a:pPr>
              <a:buClrTx/>
            </a:pPr>
            <a:r>
              <a:rPr lang="en-US" sz="1800" dirty="0" smtClean="0">
                <a:solidFill>
                  <a:srgbClr val="000000"/>
                </a:solidFill>
              </a:rPr>
              <a:t>http://www.foxnews.com/story/0,2933,119125,00.html</a:t>
            </a:r>
          </a:p>
          <a:p>
            <a:pPr>
              <a:buClrTx/>
            </a:pPr>
            <a:r>
              <a:rPr lang="en-US" sz="1800" dirty="0" smtClean="0">
                <a:solidFill>
                  <a:srgbClr val="000000"/>
                </a:solidFill>
              </a:rPr>
              <a:t>http://www.saalonmuyo.com/2009/01/16/man-in-suit-says-sweatshops-are-good/</a:t>
            </a:r>
          </a:p>
          <a:p>
            <a:pPr>
              <a:buClrTx/>
            </a:pPr>
            <a:r>
              <a:rPr lang="en-US" sz="1800" dirty="0" smtClean="0">
                <a:solidFill>
                  <a:srgbClr val="000000"/>
                </a:solidFill>
              </a:rPr>
              <a:t>http://blog.riseofreason.com/why-“sweatshops”-are-good-for-everybody/10/</a:t>
            </a:r>
          </a:p>
          <a:p>
            <a:pPr>
              <a:buClrTx/>
            </a:pPr>
            <a:r>
              <a:rPr lang="en-US" sz="1800" dirty="0" smtClean="0">
                <a:solidFill>
                  <a:srgbClr val="000000"/>
                </a:solidFill>
              </a:rPr>
              <a:t>http://www.econlib.org/library/Columns/y2008/Powellsweatshops.html</a:t>
            </a:r>
          </a:p>
          <a:p>
            <a:pPr>
              <a:buClrTx/>
            </a:pPr>
            <a:r>
              <a:rPr lang="en-US" sz="1800" dirty="0" smtClean="0">
                <a:solidFill>
                  <a:srgbClr val="000000"/>
                </a:solidFill>
              </a:rPr>
              <a:t>http://english.vietnamnet.vn/reports/2005/11/510780/</a:t>
            </a:r>
          </a:p>
          <a:p>
            <a:pPr>
              <a:buClrTx/>
            </a:pPr>
            <a:r>
              <a:rPr lang="en-US" sz="1800" dirty="0" smtClean="0">
                <a:solidFill>
                  <a:srgbClr val="000000"/>
                </a:solidFill>
              </a:rPr>
              <a:t>http://www.nikebiz.com/responsibility/workers_and_factories.html</a:t>
            </a:r>
          </a:p>
          <a:p>
            <a:pPr>
              <a:buClrTx/>
            </a:pPr>
            <a:r>
              <a:rPr lang="en-GB" sz="1800" dirty="0" smtClean="0"/>
              <a:t>http://invest.nike.com/phoenix.zhtml?c=100529&amp;p=irol-govConduct</a:t>
            </a:r>
          </a:p>
          <a:p>
            <a:pPr>
              <a:buClrTx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Bibliography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Journal of Business Ethics; Aug2008, Vol. 81 Issue 1, p143-156, 14p, 3 Diagrams, 2 Charts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Journal of Business Ethics; Apr/May2008, Vol. 79 Issue 1/2, p179-198, 20p, 5 Charts, 2 Graphs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u="sng" dirty="0" smtClean="0"/>
              <a:t>International Business</a:t>
            </a:r>
            <a:r>
              <a:rPr lang="en-US" dirty="0" smtClean="0"/>
              <a:t>  by Charles W. L. Hill, ISBN: 0073381349, published by McGraw Hill/Irwin (7th edition).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Introduction (Past two decades…) 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Anti-</a:t>
            </a:r>
            <a:r>
              <a:rPr lang="en-US" sz="2000" dirty="0" err="1" smtClean="0"/>
              <a:t>globalisation</a:t>
            </a:r>
            <a:r>
              <a:rPr lang="en-US" sz="2000" dirty="0" smtClean="0"/>
              <a:t> and human rights groups such as Global exchange targeting Nike for,</a:t>
            </a:r>
          </a:p>
          <a:p>
            <a:pPr lvl="1"/>
            <a:r>
              <a:rPr lang="en-US" sz="1800" dirty="0" smtClean="0"/>
              <a:t>Sweatshops</a:t>
            </a:r>
          </a:p>
          <a:p>
            <a:pPr lvl="2"/>
            <a:r>
              <a:rPr lang="en-US" dirty="0" smtClean="0"/>
              <a:t>Child </a:t>
            </a:r>
            <a:r>
              <a:rPr lang="en-US" dirty="0" err="1" smtClean="0"/>
              <a:t>labour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Hazardous working conditions</a:t>
            </a:r>
          </a:p>
          <a:p>
            <a:pPr lvl="2"/>
            <a:r>
              <a:rPr lang="en-US" dirty="0" smtClean="0"/>
              <a:t>Below subsistence wages.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Measures taken by Nike,</a:t>
            </a:r>
          </a:p>
          <a:p>
            <a:pPr lvl="1"/>
            <a:r>
              <a:rPr lang="en-US" sz="1700" dirty="0" smtClean="0"/>
              <a:t>Code of conduct.</a:t>
            </a:r>
          </a:p>
          <a:p>
            <a:pPr lvl="1"/>
            <a:r>
              <a:rPr lang="en-US" sz="1700" dirty="0" smtClean="0"/>
              <a:t>Decommissioning.</a:t>
            </a:r>
            <a:endParaRPr lang="en-US" dirty="0" smtClean="0"/>
          </a:p>
          <a:p>
            <a:pPr lvl="1"/>
            <a:r>
              <a:rPr lang="en-US" sz="1700" dirty="0" smtClean="0"/>
              <a:t>Auditing tools and task force. 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09800"/>
            <a:ext cx="27686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4114800"/>
            <a:ext cx="3547994" cy="206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14600"/>
            <a:ext cx="6172200" cy="5989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pperplate Gothic Light" pitchFamily="34" charset="0"/>
              </a:rPr>
              <a:t>Nike: The Sweatshop Debate</a:t>
            </a:r>
            <a:endParaRPr lang="en-US" sz="32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371600"/>
            <a:ext cx="6172200" cy="13716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124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  1 (Pro)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3314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38600"/>
            <a:ext cx="1590675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Economic Development 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Pro Nike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04800" y="990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only thing worse than being exploited by a capitalist is not being exploited by a capitalist. </a:t>
            </a:r>
            <a:br>
              <a:rPr lang="en-US" i="1" dirty="0" smtClean="0"/>
            </a:br>
            <a:r>
              <a:rPr lang="en-US" i="1" dirty="0" smtClean="0"/>
              <a:t>- Joan Robinson, </a:t>
            </a:r>
            <a:r>
              <a:rPr lang="pt-BR" i="1" dirty="0" smtClean="0"/>
              <a:t>post-Keynesian economist</a:t>
            </a:r>
            <a:endParaRPr lang="pt-B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3200400" cy="176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nytimes.com/library/magazine/home/20000924mag-swea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57400"/>
            <a:ext cx="2629469" cy="176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8"/>
          <p:cNvSpPr/>
          <p:nvPr/>
        </p:nvSpPr>
        <p:spPr>
          <a:xfrm>
            <a:off x="0" y="38862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Are the Jobs Worth the Sweat?</a:t>
            </a:r>
            <a:endParaRPr lang="pt-BR" dirty="0"/>
          </a:p>
        </p:txBody>
      </p:sp>
      <p:pic>
        <p:nvPicPr>
          <p:cNvPr id="1032" name="Picture 8" descr="http://www.independent.org/images/article_images/charts/040927_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267200"/>
            <a:ext cx="2759727" cy="2417522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3429000" y="4267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These factories are an important economic opportunity for the people who work in them.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505200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average pay at a Nike factory close to Ho Chi Minh (Vietnam) is $54 a month, almost three times the minimum wage for a state-owned enterprise.</a:t>
            </a:r>
            <a:endParaRPr lang="pt-BR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Economic Development 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Pro Nike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304800" y="12954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304800" y="2971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219200" y="1219200"/>
            <a:ext cx="7467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 Vietnam and Indonesia in 2000 and found that workers there earned on average five times each country’s respective minimum wage. </a:t>
            </a:r>
            <a:r>
              <a:rPr lang="en-US" sz="1400" i="1" dirty="0" smtClean="0"/>
              <a:t>(University of Michigan professor Linda Lim)</a:t>
            </a:r>
            <a:endParaRPr lang="pt-BR" i="1" dirty="0"/>
          </a:p>
        </p:txBody>
      </p:sp>
      <p:sp>
        <p:nvSpPr>
          <p:cNvPr id="9" name="Retângulo 8"/>
          <p:cNvSpPr/>
          <p:nvPr/>
        </p:nvSpPr>
        <p:spPr>
          <a:xfrm>
            <a:off x="1219200" y="2895600"/>
            <a:ext cx="7696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 Per-capita consumption among Vietnam workers in foreign-owned companies is twice the national average.(</a:t>
            </a:r>
            <a:r>
              <a:rPr lang="en-US" sz="1400" i="1" dirty="0" smtClean="0"/>
              <a:t>University of Minnesota professor Paul </a:t>
            </a:r>
            <a:r>
              <a:rPr lang="en-US" sz="1400" i="1" dirty="0" err="1" smtClean="0"/>
              <a:t>Glewwe</a:t>
            </a:r>
            <a:r>
              <a:rPr lang="en-US" sz="1400" i="1" dirty="0" smtClean="0"/>
              <a:t>)</a:t>
            </a:r>
            <a:endParaRPr lang="pt-BR" i="1" dirty="0"/>
          </a:p>
        </p:txBody>
      </p:sp>
      <p:sp>
        <p:nvSpPr>
          <p:cNvPr id="10" name="Seta para a direita 9"/>
          <p:cNvSpPr/>
          <p:nvPr/>
        </p:nvSpPr>
        <p:spPr>
          <a:xfrm>
            <a:off x="304800" y="47244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295400" y="4648200"/>
            <a:ext cx="7467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affiliates of U.S. multinational corporations pay on average twice the local wage in the developing world</a:t>
            </a:r>
            <a:r>
              <a:rPr lang="en-US" sz="1400" i="1" dirty="0" smtClean="0"/>
              <a:t>.(Edwin M. Graham of the Institute for International Economics)</a:t>
            </a:r>
            <a:endParaRPr lang="pt-BR" i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Economic Development 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Pro Nike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304800" y="12954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219200" y="1219201"/>
            <a:ext cx="7162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Ten years ago, when Nike was established in Vietnam, the workers had to walk to the factories, often for many </a:t>
            </a:r>
            <a:r>
              <a:rPr lang="en-US" dirty="0" smtClean="0"/>
              <a:t>km</a:t>
            </a:r>
            <a:r>
              <a:rPr lang="en-US" dirty="0" smtClean="0"/>
              <a:t>. </a:t>
            </a:r>
            <a:r>
              <a:rPr lang="en-US" dirty="0" smtClean="0"/>
              <a:t>After three years on Nike wages, they could afford bicycles. Another three years later, they could afford scooters. Today, the first workers can afford to buy a car.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219200" y="4343400"/>
            <a:ext cx="6553200" cy="211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Nike job comes with a regular wage, with free or </a:t>
            </a:r>
            <a:r>
              <a:rPr lang="en-US" dirty="0" err="1" smtClean="0"/>
              <a:t>subsidised</a:t>
            </a:r>
            <a:r>
              <a:rPr lang="en-US" dirty="0" smtClean="0"/>
              <a:t> meals, free medical services and training and education. The most persistent demand Nike hears from the workers is for an expansion of the factories so that their relatives can be offered a job as well.</a:t>
            </a:r>
            <a:endParaRPr lang="pt-BR" dirty="0"/>
          </a:p>
        </p:txBody>
      </p:sp>
      <p:sp>
        <p:nvSpPr>
          <p:cNvPr id="17" name="Seta para a direita 16"/>
          <p:cNvSpPr/>
          <p:nvPr/>
        </p:nvSpPr>
        <p:spPr>
          <a:xfrm>
            <a:off x="304800" y="43434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Legal Systems: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Pro Nike</a:t>
            </a:r>
            <a:endParaRPr lang="en-US" sz="2800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Yes Nike is responsible for the conditions of the foreign factories, where they had subcontracted their production.</a:t>
            </a:r>
          </a:p>
          <a:p>
            <a:pPr lvl="0">
              <a:buNone/>
            </a:pPr>
            <a:r>
              <a:rPr lang="en-US" sz="2000" dirty="0" smtClean="0"/>
              <a:t> </a:t>
            </a:r>
          </a:p>
          <a:p>
            <a:pPr lvl="0"/>
            <a:r>
              <a:rPr lang="en-US" sz="2000" dirty="0" smtClean="0"/>
              <a:t>In 1998 Nike changed the minimum age requirements to 17 yrs ILO (International labor Organization) in all manufacturing countries.</a:t>
            </a:r>
          </a:p>
          <a:p>
            <a:pPr lvl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Nike sent letters to universities and college presidents to announce their health, safety and minimum wage requirements. </a:t>
            </a:r>
          </a:p>
          <a:p>
            <a:endParaRPr lang="en-US" dirty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pperplate Gothic Light" pitchFamily="34" charset="0"/>
              </a:rPr>
              <a:t>Employment: </a:t>
            </a:r>
            <a:r>
              <a:rPr lang="en-US" sz="2800" b="1" dirty="0" smtClean="0">
                <a:solidFill>
                  <a:schemeClr val="tx1"/>
                </a:solidFill>
                <a:latin typeface="Copperplate Gothic Light" pitchFamily="34" charset="0"/>
              </a:rPr>
              <a:t>Pro Nike</a:t>
            </a:r>
            <a:endParaRPr lang="en-US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Nike pays Indonesian workers ($2.28</a:t>
            </a:r>
            <a:r>
              <a:rPr lang="en-US" sz="1800" dirty="0" smtClean="0"/>
              <a:t>), </a:t>
            </a:r>
            <a:r>
              <a:rPr lang="en-US" sz="1800" dirty="0" smtClean="0"/>
              <a:t>whereas an average worker receives less then $1 a day.</a:t>
            </a:r>
          </a:p>
          <a:p>
            <a:endParaRPr lang="en-US" sz="1800" dirty="0" smtClean="0"/>
          </a:p>
          <a:p>
            <a:r>
              <a:rPr lang="en-US" sz="1800" dirty="0" smtClean="0"/>
              <a:t>Benefit the least-advantaged members of the global </a:t>
            </a:r>
            <a:r>
              <a:rPr lang="en-US" sz="1800" dirty="0" smtClean="0"/>
              <a:t>society</a:t>
            </a:r>
          </a:p>
          <a:p>
            <a:endParaRPr lang="en-US" sz="1800" dirty="0" smtClean="0"/>
          </a:p>
          <a:p>
            <a:r>
              <a:rPr lang="en-US" sz="1800" dirty="0" smtClean="0"/>
              <a:t>Strong market </a:t>
            </a:r>
            <a:r>
              <a:rPr lang="en-US" sz="1800" dirty="0" smtClean="0"/>
              <a:t>dictates the price.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Workers have a choice to choose where they want to work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Nike have hired independent auditors to make sure that the company subcontractors are living up to Nike’s code of conduct. </a:t>
            </a:r>
          </a:p>
          <a:p>
            <a:endParaRPr lang="en-US" sz="1800" dirty="0"/>
          </a:p>
        </p:txBody>
      </p:sp>
      <p:pic>
        <p:nvPicPr>
          <p:cNvPr id="14338" name="Picture 2" descr="nike_swoosh.gif image by SINGINGBUTTERFLY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15000"/>
            <a:ext cx="636270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1899</TotalTime>
  <Words>999</Words>
  <Application>Microsoft Office PowerPoint</Application>
  <PresentationFormat>On-screen Show (4:3)</PresentationFormat>
  <Paragraphs>155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Nike: The Sweatshop Debate</vt:lpstr>
      <vt:lpstr>Introduction</vt:lpstr>
      <vt:lpstr>Introduction (Past two decades…) </vt:lpstr>
      <vt:lpstr>Nike: The Sweatshop Debate</vt:lpstr>
      <vt:lpstr>Economic Development : Pro Nike</vt:lpstr>
      <vt:lpstr>Economic Development : Pro Nike</vt:lpstr>
      <vt:lpstr>Economic Development : Pro Nike</vt:lpstr>
      <vt:lpstr>Legal Systems: Pro Nike</vt:lpstr>
      <vt:lpstr>Employment: Pro Nike</vt:lpstr>
      <vt:lpstr>PowerPoint Presentation</vt:lpstr>
      <vt:lpstr>Ethics: Pro Nike</vt:lpstr>
      <vt:lpstr>Public Perception: Pro Nike</vt:lpstr>
      <vt:lpstr>Conclusion: Pro</vt:lpstr>
      <vt:lpstr>Nike: The Sweatshop Debate</vt:lpstr>
      <vt:lpstr>Economic Development: Con Nike</vt:lpstr>
      <vt:lpstr>Legal Systems: Con Nike</vt:lpstr>
      <vt:lpstr>Employment Law: Con Nike</vt:lpstr>
      <vt:lpstr>Ethics: Con Nike</vt:lpstr>
      <vt:lpstr>Public Perception: Con Nike</vt:lpstr>
      <vt:lpstr>Conclusion: Con</vt:lpstr>
      <vt:lpstr>References</vt:lpstr>
      <vt:lpstr>Bibliography</vt:lpstr>
    </vt:vector>
  </TitlesOfParts>
  <Company>Harvard College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Nike: The Sweatshop Debate</dc:title>
  <dc:creator>ittestxp2</dc:creator>
  <cp:lastModifiedBy>IST</cp:lastModifiedBy>
  <cp:revision>56</cp:revision>
  <dcterms:created xsi:type="dcterms:W3CDTF">2010-06-28T21:39:00Z</dcterms:created>
  <dcterms:modified xsi:type="dcterms:W3CDTF">2011-11-17T14:50:46Z</dcterms:modified>
</cp:coreProperties>
</file>