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271" r:id="rId4"/>
    <p:sldId id="258" r:id="rId5"/>
    <p:sldId id="259" r:id="rId6"/>
    <p:sldId id="260" r:id="rId7"/>
    <p:sldId id="272" r:id="rId8"/>
    <p:sldId id="261" r:id="rId9"/>
    <p:sldId id="262" r:id="rId10"/>
    <p:sldId id="263" r:id="rId11"/>
    <p:sldId id="264" r:id="rId12"/>
    <p:sldId id="265" r:id="rId13"/>
    <p:sldId id="266" r:id="rId14"/>
    <p:sldId id="267" r:id="rId15"/>
    <p:sldId id="270"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37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B4F5EB-C0F2-4415-95E5-EF8D9E2D2D7A}" type="slidenum">
              <a:rPr lang="en-GB"/>
              <a:pPr/>
              <a:t>‹#›</a:t>
            </a:fld>
            <a:endParaRPr lang="en-GB"/>
          </a:p>
        </p:txBody>
      </p:sp>
    </p:spTree>
    <p:extLst>
      <p:ext uri="{BB962C8B-B14F-4D97-AF65-F5344CB8AC3E}">
        <p14:creationId xmlns:p14="http://schemas.microsoft.com/office/powerpoint/2010/main" val="40652147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705001-5C54-4C67-90C5-9998C34FA93D}" type="slidenum">
              <a:rPr lang="en-GB"/>
              <a:pPr/>
              <a:t>1</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GB"/>
              <a:t>Image from www.frenchflag.us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D54DDD-EED1-42FA-ACCA-25F2FD3E92F5}" type="slidenum">
              <a:rPr lang="en-GB"/>
              <a:pPr/>
              <a:t>10</a:t>
            </a:fld>
            <a:endParaRPr lang="en-GB"/>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02F1C-2974-43B4-822E-F7B0F6649744}" type="slidenum">
              <a:rPr lang="en-GB"/>
              <a:pPr/>
              <a:t>11</a:t>
            </a:fld>
            <a:endParaRPr lang="en-GB"/>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GB"/>
              <a:t>www.munich-economic-summit.com/mes_2007/speeches/sp_heran.ppt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9DDC4-5306-419A-BDA7-889D70EFC28D}" type="slidenum">
              <a:rPr lang="en-GB"/>
              <a:pPr/>
              <a:t>12</a:t>
            </a:fld>
            <a:endParaRPr lang="en-GB"/>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01274-9AF2-4C9C-AFFF-C771AD6E1411}" type="slidenum">
              <a:rPr lang="en-GB"/>
              <a:pPr/>
              <a:t>13</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GB"/>
              <a:t>https://www.cia.gov/library/publications/the-world-factbook/geos/fr.html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2973FD-A4E0-4987-9833-B45A9EC05EFF}" type="slidenum">
              <a:rPr lang="en-GB"/>
              <a:pPr/>
              <a:t>14</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F0FBC5-5C49-4074-80B6-4F3FECF78B9E}" type="slidenum">
              <a:rPr lang="en-GB"/>
              <a:pPr/>
              <a:t>15</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GB"/>
              <a:t>www.munich-economic-summit.com/mes_2007/speeches/sp_heran.ppt </a:t>
            </a:r>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9BFF7-D19F-47C6-B6C7-6AC005178520}" type="slidenum">
              <a:rPr lang="en-GB"/>
              <a:pPr/>
              <a:t>2</a:t>
            </a:fld>
            <a:endParaRPr lang="en-GB"/>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36C6E0-0331-4148-8F96-607BC29B486E}" type="slidenum">
              <a:rPr lang="en-GB"/>
              <a:pPr/>
              <a:t>3</a:t>
            </a:fld>
            <a:endParaRPr lang="en-GB"/>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453455-9AC9-4BD7-B771-C00153BDD014}" type="slidenum">
              <a:rPr lang="en-GB"/>
              <a:pPr/>
              <a:t>4</a:t>
            </a:fld>
            <a:endParaRPr lang="en-GB"/>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B60FD-46C0-4BB0-9B30-10847A309BD4}" type="slidenum">
              <a:rPr lang="en-GB"/>
              <a:pPr/>
              <a:t>5</a:t>
            </a:fld>
            <a:endParaRPr lang="en-GB"/>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9FA734-D211-4521-8C25-2C30745B836D}" type="slidenum">
              <a:rPr lang="en-GB"/>
              <a:pPr/>
              <a:t>6</a:t>
            </a:fld>
            <a:endParaRPr lang="en-GB"/>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058D70-023D-45E5-B8CB-334A1999063E}" type="slidenum">
              <a:rPr lang="en-GB"/>
              <a:pPr/>
              <a:t>7</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F410-93C6-4D74-9232-FD2C6DFBEBE5}" type="slidenum">
              <a:rPr lang="en-GB"/>
              <a:pPr/>
              <a:t>8</a:t>
            </a:fld>
            <a:endParaRPr lang="en-GB"/>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07B61-2869-4CE1-8C8B-3974322AF0F0}" type="slidenum">
              <a:rPr lang="en-GB"/>
              <a:pPr/>
              <a:t>9</a:t>
            </a:fld>
            <a:endParaRPr lang="en-GB"/>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GB"/>
              <a:t>www.munich-economic-summit.com/mes_2007/speeches/sp_heran.ppt </a:t>
            </a:r>
          </a:p>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058" name="Group 2"/>
          <p:cNvGrpSpPr>
            <a:grpSpLocks/>
          </p:cNvGrpSpPr>
          <p:nvPr/>
        </p:nvGrpSpPr>
        <p:grpSpPr bwMode="auto">
          <a:xfrm>
            <a:off x="3175" y="4267200"/>
            <a:ext cx="9140825" cy="2590800"/>
            <a:chOff x="2" y="2688"/>
            <a:chExt cx="5758" cy="1632"/>
          </a:xfrm>
        </p:grpSpPr>
        <p:sp>
          <p:nvSpPr>
            <p:cNvPr id="4505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fr-FR"/>
            </a:p>
          </p:txBody>
        </p:sp>
        <p:grpSp>
          <p:nvGrpSpPr>
            <p:cNvPr id="45060" name="Group 4"/>
            <p:cNvGrpSpPr>
              <a:grpSpLocks/>
            </p:cNvGrpSpPr>
            <p:nvPr userDrawn="1"/>
          </p:nvGrpSpPr>
          <p:grpSpPr bwMode="auto">
            <a:xfrm>
              <a:off x="3528" y="3715"/>
              <a:ext cx="792" cy="521"/>
              <a:chOff x="3527" y="3715"/>
              <a:chExt cx="792" cy="521"/>
            </a:xfrm>
          </p:grpSpPr>
          <p:sp>
            <p:nvSpPr>
              <p:cNvPr id="4506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fr-FR"/>
              </a:p>
            </p:txBody>
          </p:sp>
          <p:sp>
            <p:nvSpPr>
              <p:cNvPr id="4506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fr-FR"/>
              </a:p>
            </p:txBody>
          </p:sp>
          <p:sp>
            <p:nvSpPr>
              <p:cNvPr id="4506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506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fr-FR"/>
              </a:p>
            </p:txBody>
          </p:sp>
          <p:sp>
            <p:nvSpPr>
              <p:cNvPr id="4506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5066"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fr-FR"/>
              </a:p>
            </p:txBody>
          </p:sp>
          <p:sp>
            <p:nvSpPr>
              <p:cNvPr id="45067"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fr-FR"/>
              </a:p>
            </p:txBody>
          </p:sp>
          <p:sp>
            <p:nvSpPr>
              <p:cNvPr id="45068"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5069"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fr-FR"/>
              </a:p>
            </p:txBody>
          </p:sp>
          <p:sp>
            <p:nvSpPr>
              <p:cNvPr id="45070"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fr-FR"/>
              </a:p>
            </p:txBody>
          </p:sp>
          <p:sp>
            <p:nvSpPr>
              <p:cNvPr id="4507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fr-FR"/>
              </a:p>
            </p:txBody>
          </p:sp>
        </p:grpSp>
        <p:grpSp>
          <p:nvGrpSpPr>
            <p:cNvPr id="45072" name="Group 16"/>
            <p:cNvGrpSpPr>
              <a:grpSpLocks/>
            </p:cNvGrpSpPr>
            <p:nvPr userDrawn="1"/>
          </p:nvGrpSpPr>
          <p:grpSpPr bwMode="auto">
            <a:xfrm>
              <a:off x="1776" y="3631"/>
              <a:ext cx="1626" cy="683"/>
              <a:chOff x="1776" y="3631"/>
              <a:chExt cx="1626" cy="683"/>
            </a:xfrm>
          </p:grpSpPr>
          <p:sp>
            <p:nvSpPr>
              <p:cNvPr id="4507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fr-FR"/>
              </a:p>
            </p:txBody>
          </p:sp>
          <p:sp>
            <p:nvSpPr>
              <p:cNvPr id="4507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fr-FR"/>
              </a:p>
            </p:txBody>
          </p:sp>
          <p:sp>
            <p:nvSpPr>
              <p:cNvPr id="4507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fr-FR"/>
              </a:p>
            </p:txBody>
          </p:sp>
          <p:sp>
            <p:nvSpPr>
              <p:cNvPr id="4507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fr-FR"/>
              </a:p>
            </p:txBody>
          </p:sp>
          <p:sp>
            <p:nvSpPr>
              <p:cNvPr id="4507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fr-FR"/>
              </a:p>
            </p:txBody>
          </p:sp>
          <p:sp>
            <p:nvSpPr>
              <p:cNvPr id="4507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fr-FR"/>
              </a:p>
            </p:txBody>
          </p:sp>
          <p:sp>
            <p:nvSpPr>
              <p:cNvPr id="4507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fr-FR"/>
              </a:p>
            </p:txBody>
          </p:sp>
          <p:sp>
            <p:nvSpPr>
              <p:cNvPr id="4508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fr-FR"/>
              </a:p>
            </p:txBody>
          </p:sp>
          <p:sp>
            <p:nvSpPr>
              <p:cNvPr id="4508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fr-FR"/>
              </a:p>
            </p:txBody>
          </p:sp>
          <p:sp>
            <p:nvSpPr>
              <p:cNvPr id="4508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fr-FR"/>
              </a:p>
            </p:txBody>
          </p:sp>
          <p:sp>
            <p:nvSpPr>
              <p:cNvPr id="4508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fr-FR"/>
              </a:p>
            </p:txBody>
          </p:sp>
          <p:sp>
            <p:nvSpPr>
              <p:cNvPr id="4508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fr-FR"/>
              </a:p>
            </p:txBody>
          </p:sp>
          <p:sp>
            <p:nvSpPr>
              <p:cNvPr id="4508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fr-FR"/>
              </a:p>
            </p:txBody>
          </p:sp>
          <p:sp>
            <p:nvSpPr>
              <p:cNvPr id="4508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fr-FR"/>
              </a:p>
            </p:txBody>
          </p:sp>
          <p:sp>
            <p:nvSpPr>
              <p:cNvPr id="4508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508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508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509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fr-FR"/>
              </a:p>
            </p:txBody>
          </p:sp>
        </p:grpSp>
        <p:grpSp>
          <p:nvGrpSpPr>
            <p:cNvPr id="45091" name="Group 35"/>
            <p:cNvGrpSpPr>
              <a:grpSpLocks/>
            </p:cNvGrpSpPr>
            <p:nvPr userDrawn="1"/>
          </p:nvGrpSpPr>
          <p:grpSpPr bwMode="auto">
            <a:xfrm>
              <a:off x="4128" y="3360"/>
              <a:ext cx="1351" cy="821"/>
              <a:chOff x="4128" y="3360"/>
              <a:chExt cx="1351" cy="821"/>
            </a:xfrm>
          </p:grpSpPr>
          <p:sp>
            <p:nvSpPr>
              <p:cNvPr id="4509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509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509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fr-FR"/>
              </a:p>
            </p:txBody>
          </p:sp>
          <p:sp>
            <p:nvSpPr>
              <p:cNvPr id="4509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509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509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509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509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fr-FR"/>
              </a:p>
            </p:txBody>
          </p:sp>
          <p:sp>
            <p:nvSpPr>
              <p:cNvPr id="4510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fr-FR"/>
              </a:p>
            </p:txBody>
          </p:sp>
          <p:sp>
            <p:nvSpPr>
              <p:cNvPr id="4510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510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510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fr-FR"/>
              </a:p>
            </p:txBody>
          </p:sp>
          <p:sp>
            <p:nvSpPr>
              <p:cNvPr id="4510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fr-FR"/>
              </a:p>
            </p:txBody>
          </p:sp>
          <p:sp>
            <p:nvSpPr>
              <p:cNvPr id="4510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510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fr-FR"/>
              </a:p>
            </p:txBody>
          </p:sp>
          <p:sp>
            <p:nvSpPr>
              <p:cNvPr id="4510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510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fr-FR"/>
              </a:p>
            </p:txBody>
          </p:sp>
        </p:grpSp>
        <p:grpSp>
          <p:nvGrpSpPr>
            <p:cNvPr id="45109" name="Group 53"/>
            <p:cNvGrpSpPr>
              <a:grpSpLocks/>
            </p:cNvGrpSpPr>
            <p:nvPr userDrawn="1"/>
          </p:nvGrpSpPr>
          <p:grpSpPr bwMode="auto">
            <a:xfrm>
              <a:off x="5280" y="3024"/>
              <a:ext cx="425" cy="258"/>
              <a:chOff x="5280" y="3024"/>
              <a:chExt cx="425" cy="258"/>
            </a:xfrm>
          </p:grpSpPr>
          <p:sp>
            <p:nvSpPr>
              <p:cNvPr id="451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51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51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51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51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fr-FR"/>
              </a:p>
            </p:txBody>
          </p:sp>
          <p:sp>
            <p:nvSpPr>
              <p:cNvPr id="451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fr-FR"/>
              </a:p>
            </p:txBody>
          </p:sp>
          <p:sp>
            <p:nvSpPr>
              <p:cNvPr id="451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grpSp>
            <p:nvGrpSpPr>
              <p:cNvPr id="45117" name="Group 61"/>
              <p:cNvGrpSpPr>
                <a:grpSpLocks/>
              </p:cNvGrpSpPr>
              <p:nvPr/>
            </p:nvGrpSpPr>
            <p:grpSpPr bwMode="auto">
              <a:xfrm>
                <a:off x="5381" y="3085"/>
                <a:ext cx="227" cy="132"/>
                <a:chOff x="5381" y="3085"/>
                <a:chExt cx="227" cy="132"/>
              </a:xfrm>
            </p:grpSpPr>
            <p:sp>
              <p:nvSpPr>
                <p:cNvPr id="451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fr-FR"/>
                </a:p>
              </p:txBody>
            </p:sp>
            <p:sp>
              <p:nvSpPr>
                <p:cNvPr id="451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fr-FR"/>
                </a:p>
              </p:txBody>
            </p:sp>
            <p:sp>
              <p:nvSpPr>
                <p:cNvPr id="451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fr-FR"/>
                </a:p>
              </p:txBody>
            </p:sp>
            <p:sp>
              <p:nvSpPr>
                <p:cNvPr id="451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fr-FR"/>
                </a:p>
              </p:txBody>
            </p:sp>
          </p:grpSp>
        </p:grpSp>
      </p:grpSp>
      <p:sp>
        <p:nvSpPr>
          <p:cNvPr id="4512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GB"/>
              <a:t>Click to edit Master title style</a:t>
            </a:r>
          </a:p>
        </p:txBody>
      </p:sp>
      <p:sp>
        <p:nvSpPr>
          <p:cNvPr id="451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45124" name="Rectangle 68"/>
          <p:cNvSpPr>
            <a:spLocks noGrp="1" noChangeArrowheads="1"/>
          </p:cNvSpPr>
          <p:nvPr>
            <p:ph type="dt" sz="quarter" idx="2"/>
          </p:nvPr>
        </p:nvSpPr>
        <p:spPr>
          <a:xfrm>
            <a:off x="457200" y="6248400"/>
            <a:ext cx="2133600" cy="457200"/>
          </a:xfrm>
        </p:spPr>
        <p:txBody>
          <a:bodyPr/>
          <a:lstStyle>
            <a:lvl1pPr>
              <a:defRPr/>
            </a:lvl1pPr>
          </a:lstStyle>
          <a:p>
            <a:endParaRPr lang="en-GB"/>
          </a:p>
        </p:txBody>
      </p:sp>
      <p:sp>
        <p:nvSpPr>
          <p:cNvPr id="45125" name="Rectangle 69"/>
          <p:cNvSpPr>
            <a:spLocks noGrp="1" noChangeArrowheads="1"/>
          </p:cNvSpPr>
          <p:nvPr>
            <p:ph type="ftr" sz="quarter" idx="3"/>
          </p:nvPr>
        </p:nvSpPr>
        <p:spPr>
          <a:xfrm>
            <a:off x="3124200" y="6248400"/>
            <a:ext cx="2895600" cy="457200"/>
          </a:xfrm>
        </p:spPr>
        <p:txBody>
          <a:bodyPr/>
          <a:lstStyle>
            <a:lvl1pPr>
              <a:defRPr/>
            </a:lvl1pPr>
          </a:lstStyle>
          <a:p>
            <a:endParaRPr lang="en-GB"/>
          </a:p>
        </p:txBody>
      </p:sp>
      <p:sp>
        <p:nvSpPr>
          <p:cNvPr id="45126" name="Rectangle 70"/>
          <p:cNvSpPr>
            <a:spLocks noGrp="1" noChangeArrowheads="1"/>
          </p:cNvSpPr>
          <p:nvPr>
            <p:ph type="sldNum" sz="quarter" idx="4"/>
          </p:nvPr>
        </p:nvSpPr>
        <p:spPr>
          <a:xfrm>
            <a:off x="6553200" y="6248400"/>
            <a:ext cx="2133600" cy="457200"/>
          </a:xfrm>
        </p:spPr>
        <p:txBody>
          <a:bodyPr/>
          <a:lstStyle>
            <a:lvl1pPr>
              <a:defRPr/>
            </a:lvl1pPr>
          </a:lstStyle>
          <a:p>
            <a:fld id="{7C97E39F-F42E-435C-A6BA-CEA17163EFF5}"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8FAEA66-335F-48C6-B620-7E172C7DCB0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48ACAC2-0B49-4CDE-A5BD-ACF2C6FC771C}"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fr-FR"/>
          </a:p>
        </p:txBody>
      </p:sp>
      <p:sp>
        <p:nvSpPr>
          <p:cNvPr id="3" name="Table Placeholder 2"/>
          <p:cNvSpPr>
            <a:spLocks noGrp="1"/>
          </p:cNvSpPr>
          <p:nvPr>
            <p:ph type="tbl" idx="1"/>
          </p:nvPr>
        </p:nvSpPr>
        <p:spPr>
          <a:xfrm>
            <a:off x="457200" y="1600200"/>
            <a:ext cx="8229600" cy="4525963"/>
          </a:xfrm>
        </p:spPr>
        <p:txBody>
          <a:bodyPr/>
          <a:lstStyle/>
          <a:p>
            <a:endParaRPr lang="fr-F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C4A00EA-2F62-45B2-BB42-C6C6E973E930}"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B03A40E-D011-4AF6-9FEB-E475BB2BB6F8}"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B378DFF-02F9-4633-AA16-921F128DCFC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8BD6DC6-47A2-4D19-82DA-7B4D65E06ED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31152E16-D385-4F31-A472-289BD85F7B0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B2074E53-1F4B-4EFA-820A-12BDEEF5C17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0D16FA3F-2739-4386-97C9-DEB517DB30D4}"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DEE7067-DEC8-4081-AC86-6EA7DC78B26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5D19BD7-87D7-416E-940D-FF74CE43077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fr-FR"/>
          </a:p>
        </p:txBody>
      </p:sp>
      <p:grpSp>
        <p:nvGrpSpPr>
          <p:cNvPr id="44035" name="Group 3"/>
          <p:cNvGrpSpPr>
            <a:grpSpLocks/>
          </p:cNvGrpSpPr>
          <p:nvPr/>
        </p:nvGrpSpPr>
        <p:grpSpPr bwMode="auto">
          <a:xfrm>
            <a:off x="3175" y="4267200"/>
            <a:ext cx="9140825" cy="2590800"/>
            <a:chOff x="2" y="2688"/>
            <a:chExt cx="5758" cy="1632"/>
          </a:xfrm>
        </p:grpSpPr>
        <p:sp>
          <p:nvSpPr>
            <p:cNvPr id="4403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fr-FR"/>
            </a:p>
          </p:txBody>
        </p:sp>
        <p:grpSp>
          <p:nvGrpSpPr>
            <p:cNvPr id="44037" name="Group 5"/>
            <p:cNvGrpSpPr>
              <a:grpSpLocks/>
            </p:cNvGrpSpPr>
            <p:nvPr userDrawn="1"/>
          </p:nvGrpSpPr>
          <p:grpSpPr bwMode="auto">
            <a:xfrm>
              <a:off x="3528" y="3715"/>
              <a:ext cx="792" cy="521"/>
              <a:chOff x="3527" y="3715"/>
              <a:chExt cx="792" cy="521"/>
            </a:xfrm>
          </p:grpSpPr>
          <p:sp>
            <p:nvSpPr>
              <p:cNvPr id="4403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fr-FR"/>
              </a:p>
            </p:txBody>
          </p:sp>
          <p:sp>
            <p:nvSpPr>
              <p:cNvPr id="4403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fr-FR"/>
              </a:p>
            </p:txBody>
          </p:sp>
          <p:sp>
            <p:nvSpPr>
              <p:cNvPr id="4404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404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fr-FR"/>
              </a:p>
            </p:txBody>
          </p:sp>
          <p:sp>
            <p:nvSpPr>
              <p:cNvPr id="4404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404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fr-FR"/>
              </a:p>
            </p:txBody>
          </p:sp>
          <p:sp>
            <p:nvSpPr>
              <p:cNvPr id="4404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fr-FR"/>
              </a:p>
            </p:txBody>
          </p:sp>
          <p:sp>
            <p:nvSpPr>
              <p:cNvPr id="4404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404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fr-FR"/>
              </a:p>
            </p:txBody>
          </p:sp>
          <p:sp>
            <p:nvSpPr>
              <p:cNvPr id="4404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fr-FR"/>
              </a:p>
            </p:txBody>
          </p:sp>
          <p:sp>
            <p:nvSpPr>
              <p:cNvPr id="4404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fr-FR"/>
              </a:p>
            </p:txBody>
          </p:sp>
        </p:grpSp>
        <p:grpSp>
          <p:nvGrpSpPr>
            <p:cNvPr id="44049" name="Group 17"/>
            <p:cNvGrpSpPr>
              <a:grpSpLocks/>
            </p:cNvGrpSpPr>
            <p:nvPr userDrawn="1"/>
          </p:nvGrpSpPr>
          <p:grpSpPr bwMode="auto">
            <a:xfrm>
              <a:off x="1776" y="3631"/>
              <a:ext cx="1626" cy="683"/>
              <a:chOff x="1776" y="3631"/>
              <a:chExt cx="1626" cy="683"/>
            </a:xfrm>
          </p:grpSpPr>
          <p:sp>
            <p:nvSpPr>
              <p:cNvPr id="4405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fr-FR"/>
              </a:p>
            </p:txBody>
          </p:sp>
          <p:sp>
            <p:nvSpPr>
              <p:cNvPr id="4405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fr-FR"/>
              </a:p>
            </p:txBody>
          </p:sp>
          <p:sp>
            <p:nvSpPr>
              <p:cNvPr id="4405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fr-FR"/>
              </a:p>
            </p:txBody>
          </p:sp>
          <p:sp>
            <p:nvSpPr>
              <p:cNvPr id="4405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fr-FR"/>
              </a:p>
            </p:txBody>
          </p:sp>
          <p:sp>
            <p:nvSpPr>
              <p:cNvPr id="4405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fr-FR"/>
              </a:p>
            </p:txBody>
          </p:sp>
          <p:sp>
            <p:nvSpPr>
              <p:cNvPr id="4405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fr-FR"/>
              </a:p>
            </p:txBody>
          </p:sp>
          <p:sp>
            <p:nvSpPr>
              <p:cNvPr id="4405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fr-FR"/>
              </a:p>
            </p:txBody>
          </p:sp>
          <p:sp>
            <p:nvSpPr>
              <p:cNvPr id="4405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fr-FR"/>
              </a:p>
            </p:txBody>
          </p:sp>
          <p:sp>
            <p:nvSpPr>
              <p:cNvPr id="4405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fr-FR"/>
              </a:p>
            </p:txBody>
          </p:sp>
          <p:sp>
            <p:nvSpPr>
              <p:cNvPr id="4405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fr-FR"/>
              </a:p>
            </p:txBody>
          </p:sp>
          <p:sp>
            <p:nvSpPr>
              <p:cNvPr id="4406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fr-FR"/>
              </a:p>
            </p:txBody>
          </p:sp>
          <p:sp>
            <p:nvSpPr>
              <p:cNvPr id="4406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fr-FR"/>
              </a:p>
            </p:txBody>
          </p:sp>
          <p:sp>
            <p:nvSpPr>
              <p:cNvPr id="4406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fr-FR"/>
              </a:p>
            </p:txBody>
          </p:sp>
          <p:sp>
            <p:nvSpPr>
              <p:cNvPr id="4406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fr-FR"/>
              </a:p>
            </p:txBody>
          </p:sp>
          <p:sp>
            <p:nvSpPr>
              <p:cNvPr id="4406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406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406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fr-FR"/>
              </a:p>
            </p:txBody>
          </p:sp>
          <p:sp>
            <p:nvSpPr>
              <p:cNvPr id="4406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fr-FR"/>
              </a:p>
            </p:txBody>
          </p:sp>
        </p:grpSp>
        <p:grpSp>
          <p:nvGrpSpPr>
            <p:cNvPr id="44068" name="Group 36"/>
            <p:cNvGrpSpPr>
              <a:grpSpLocks/>
            </p:cNvGrpSpPr>
            <p:nvPr userDrawn="1"/>
          </p:nvGrpSpPr>
          <p:grpSpPr bwMode="auto">
            <a:xfrm>
              <a:off x="4128" y="3360"/>
              <a:ext cx="1351" cy="821"/>
              <a:chOff x="4128" y="3360"/>
              <a:chExt cx="1351" cy="821"/>
            </a:xfrm>
          </p:grpSpPr>
          <p:sp>
            <p:nvSpPr>
              <p:cNvPr id="4406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407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407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fr-FR"/>
              </a:p>
            </p:txBody>
          </p:sp>
          <p:sp>
            <p:nvSpPr>
              <p:cNvPr id="4407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407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407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407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fr-FR"/>
              </a:p>
            </p:txBody>
          </p:sp>
          <p:sp>
            <p:nvSpPr>
              <p:cNvPr id="4407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fr-FR"/>
              </a:p>
            </p:txBody>
          </p:sp>
          <p:sp>
            <p:nvSpPr>
              <p:cNvPr id="4407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fr-FR"/>
              </a:p>
            </p:txBody>
          </p:sp>
          <p:sp>
            <p:nvSpPr>
              <p:cNvPr id="4407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407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fr-FR"/>
              </a:p>
            </p:txBody>
          </p:sp>
          <p:sp>
            <p:nvSpPr>
              <p:cNvPr id="4408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fr-FR"/>
              </a:p>
            </p:txBody>
          </p:sp>
          <p:sp>
            <p:nvSpPr>
              <p:cNvPr id="4408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fr-FR"/>
              </a:p>
            </p:txBody>
          </p:sp>
          <p:sp>
            <p:nvSpPr>
              <p:cNvPr id="4408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408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fr-FR"/>
              </a:p>
            </p:txBody>
          </p:sp>
          <p:sp>
            <p:nvSpPr>
              <p:cNvPr id="4408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fr-FR"/>
              </a:p>
            </p:txBody>
          </p:sp>
          <p:sp>
            <p:nvSpPr>
              <p:cNvPr id="4408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fr-FR"/>
              </a:p>
            </p:txBody>
          </p:sp>
        </p:grpSp>
        <p:grpSp>
          <p:nvGrpSpPr>
            <p:cNvPr id="44086" name="Group 54"/>
            <p:cNvGrpSpPr>
              <a:grpSpLocks/>
            </p:cNvGrpSpPr>
            <p:nvPr userDrawn="1"/>
          </p:nvGrpSpPr>
          <p:grpSpPr bwMode="auto">
            <a:xfrm>
              <a:off x="5280" y="3024"/>
              <a:ext cx="425" cy="258"/>
              <a:chOff x="5280" y="3024"/>
              <a:chExt cx="425" cy="258"/>
            </a:xfrm>
          </p:grpSpPr>
          <p:sp>
            <p:nvSpPr>
              <p:cNvPr id="4408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408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408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409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sp>
            <p:nvSpPr>
              <p:cNvPr id="4409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fr-FR"/>
              </a:p>
            </p:txBody>
          </p:sp>
          <p:sp>
            <p:nvSpPr>
              <p:cNvPr id="4409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fr-FR"/>
              </a:p>
            </p:txBody>
          </p:sp>
          <p:sp>
            <p:nvSpPr>
              <p:cNvPr id="4409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fr-FR"/>
              </a:p>
            </p:txBody>
          </p:sp>
          <p:grpSp>
            <p:nvGrpSpPr>
              <p:cNvPr id="44094" name="Group 62"/>
              <p:cNvGrpSpPr>
                <a:grpSpLocks/>
              </p:cNvGrpSpPr>
              <p:nvPr/>
            </p:nvGrpSpPr>
            <p:grpSpPr bwMode="auto">
              <a:xfrm>
                <a:off x="5381" y="3085"/>
                <a:ext cx="227" cy="132"/>
                <a:chOff x="5381" y="3085"/>
                <a:chExt cx="227" cy="132"/>
              </a:xfrm>
            </p:grpSpPr>
            <p:sp>
              <p:nvSpPr>
                <p:cNvPr id="4409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fr-FR"/>
                </a:p>
              </p:txBody>
            </p:sp>
            <p:sp>
              <p:nvSpPr>
                <p:cNvPr id="4409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fr-FR"/>
                </a:p>
              </p:txBody>
            </p:sp>
            <p:sp>
              <p:nvSpPr>
                <p:cNvPr id="4409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fr-FR"/>
                </a:p>
              </p:txBody>
            </p:sp>
            <p:sp>
              <p:nvSpPr>
                <p:cNvPr id="4409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fr-FR"/>
                </a:p>
              </p:txBody>
            </p:sp>
          </p:grpSp>
        </p:grpSp>
      </p:grpSp>
      <p:sp>
        <p:nvSpPr>
          <p:cNvPr id="4409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4410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410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GB"/>
          </a:p>
        </p:txBody>
      </p:sp>
      <p:sp>
        <p:nvSpPr>
          <p:cNvPr id="4410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GB"/>
          </a:p>
        </p:txBody>
      </p:sp>
      <p:sp>
        <p:nvSpPr>
          <p:cNvPr id="4410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82B259A1-4DE6-485A-BCDF-0C3EB616A666}"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628775"/>
            <a:ext cx="7772400" cy="1470025"/>
          </a:xfrm>
        </p:spPr>
        <p:txBody>
          <a:bodyPr/>
          <a:lstStyle/>
          <a:p>
            <a:r>
              <a:rPr lang="en-GB" sz="6600"/>
              <a:t>France:</a:t>
            </a:r>
            <a:br>
              <a:rPr lang="en-GB" sz="6600"/>
            </a:br>
            <a:r>
              <a:rPr lang="en-GB" sz="4800"/>
              <a:t>A pro-natalist population policy</a:t>
            </a:r>
          </a:p>
        </p:txBody>
      </p:sp>
      <p:pic>
        <p:nvPicPr>
          <p:cNvPr id="2053" name="Picture 5" descr="France-Flag_current"/>
          <p:cNvPicPr>
            <a:picLocks noChangeAspect="1" noChangeArrowheads="1"/>
          </p:cNvPicPr>
          <p:nvPr/>
        </p:nvPicPr>
        <p:blipFill>
          <a:blip r:embed="rId3" cstate="print"/>
          <a:srcRect/>
          <a:stretch>
            <a:fillRect/>
          </a:stretch>
        </p:blipFill>
        <p:spPr bwMode="auto">
          <a:xfrm>
            <a:off x="2771775" y="3500438"/>
            <a:ext cx="3475038" cy="2311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Population Pyramid for France: 2000"/>
          <p:cNvPicPr>
            <a:picLocks noChangeAspect="1" noChangeArrowheads="1"/>
          </p:cNvPicPr>
          <p:nvPr/>
        </p:nvPicPr>
        <p:blipFill>
          <a:blip r:embed="rId3" cstate="print"/>
          <a:srcRect/>
          <a:stretch>
            <a:fillRect/>
          </a:stretch>
        </p:blipFill>
        <p:spPr bwMode="auto">
          <a:xfrm>
            <a:off x="250825" y="223838"/>
            <a:ext cx="5976938" cy="2995612"/>
          </a:xfrm>
          <a:prstGeom prst="rect">
            <a:avLst/>
          </a:prstGeom>
          <a:noFill/>
        </p:spPr>
      </p:pic>
      <p:pic>
        <p:nvPicPr>
          <p:cNvPr id="16391" name="Picture 7" descr="Population Pyramid for France: 2050"/>
          <p:cNvPicPr>
            <a:picLocks noChangeAspect="1" noChangeArrowheads="1"/>
          </p:cNvPicPr>
          <p:nvPr/>
        </p:nvPicPr>
        <p:blipFill>
          <a:blip r:embed="rId4" cstate="print"/>
          <a:srcRect/>
          <a:stretch>
            <a:fillRect/>
          </a:stretch>
        </p:blipFill>
        <p:spPr bwMode="auto">
          <a:xfrm>
            <a:off x="2124075" y="3213100"/>
            <a:ext cx="6624638" cy="3248025"/>
          </a:xfrm>
          <a:prstGeom prst="rect">
            <a:avLst/>
          </a:prstGeom>
          <a:noFill/>
        </p:spPr>
      </p:pic>
      <p:sp>
        <p:nvSpPr>
          <p:cNvPr id="16392" name="Line 8"/>
          <p:cNvSpPr>
            <a:spLocks noChangeShapeType="1"/>
          </p:cNvSpPr>
          <p:nvPr/>
        </p:nvSpPr>
        <p:spPr bwMode="auto">
          <a:xfrm flipH="1">
            <a:off x="5724525" y="836613"/>
            <a:ext cx="1439863" cy="720725"/>
          </a:xfrm>
          <a:prstGeom prst="line">
            <a:avLst/>
          </a:prstGeom>
          <a:noFill/>
          <a:ln w="9525">
            <a:solidFill>
              <a:schemeClr val="tx1"/>
            </a:solidFill>
            <a:round/>
            <a:headEnd/>
            <a:tailEnd type="triangle" w="med" len="med"/>
          </a:ln>
          <a:effectLst/>
        </p:spPr>
        <p:txBody>
          <a:bodyPr/>
          <a:lstStyle/>
          <a:p>
            <a:endParaRPr lang="fr-FR"/>
          </a:p>
        </p:txBody>
      </p:sp>
      <p:sp>
        <p:nvSpPr>
          <p:cNvPr id="16393" name="Text Box 9"/>
          <p:cNvSpPr txBox="1">
            <a:spLocks noChangeArrowheads="1"/>
          </p:cNvSpPr>
          <p:nvPr/>
        </p:nvSpPr>
        <p:spPr bwMode="auto">
          <a:xfrm>
            <a:off x="7164388" y="476250"/>
            <a:ext cx="1511300" cy="1739900"/>
          </a:xfrm>
          <a:prstGeom prst="rect">
            <a:avLst/>
          </a:prstGeom>
          <a:noFill/>
          <a:ln w="9525">
            <a:noFill/>
            <a:miter lim="800000"/>
            <a:headEnd/>
            <a:tailEnd/>
          </a:ln>
          <a:effectLst/>
        </p:spPr>
        <p:txBody>
          <a:bodyPr>
            <a:spAutoFit/>
          </a:bodyPr>
          <a:lstStyle/>
          <a:p>
            <a:pPr>
              <a:spcBef>
                <a:spcPct val="50000"/>
              </a:spcBef>
            </a:pPr>
            <a:r>
              <a:rPr lang="en-GB"/>
              <a:t>Some increase in birth rate (now moving into older age groups)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z="2800"/>
              <a:t>A temporary additional fertility (</a:t>
            </a:r>
            <a:r>
              <a:rPr lang="en-GB" sz="2800" i="1"/>
              <a:t>baby-boom</a:t>
            </a:r>
            <a:r>
              <a:rPr lang="en-GB" sz="2800"/>
              <a:t>) </a:t>
            </a:r>
            <a:br>
              <a:rPr lang="en-GB" sz="2800"/>
            </a:br>
            <a:r>
              <a:rPr lang="en-GB" sz="2800"/>
              <a:t>which first rejuvenates the population…</a:t>
            </a:r>
          </a:p>
        </p:txBody>
      </p:sp>
      <p:graphicFrame>
        <p:nvGraphicFramePr>
          <p:cNvPr id="17412" name="Object 4"/>
          <p:cNvGraphicFramePr>
            <a:graphicFrameLocks noGrp="1" noChangeAspect="1"/>
          </p:cNvGraphicFramePr>
          <p:nvPr>
            <p:ph idx="1"/>
          </p:nvPr>
        </p:nvGraphicFramePr>
        <p:xfrm>
          <a:off x="395288" y="1587500"/>
          <a:ext cx="8424862" cy="4589463"/>
        </p:xfrm>
        <a:graphic>
          <a:graphicData uri="http://schemas.openxmlformats.org/presentationml/2006/ole">
            <mc:AlternateContent xmlns:mc="http://schemas.openxmlformats.org/markup-compatibility/2006">
              <mc:Choice xmlns:v="urn:schemas-microsoft-com:vml" Requires="v">
                <p:oleObj spid="_x0000_s17414" name="Graphique" r:id="rId5" imgW="5105781" imgH="2781681" progId="Excel.Chart.8">
                  <p:embed/>
                </p:oleObj>
              </mc:Choice>
              <mc:Fallback>
                <p:oleObj name="Graphique" r:id="rId5" imgW="5105781" imgH="2781681" progId="Excel.Char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1587500"/>
                        <a:ext cx="8424862" cy="45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z="4000"/>
              <a:t>…but 40 years later makes it older</a:t>
            </a:r>
          </a:p>
        </p:txBody>
      </p:sp>
      <p:graphicFrame>
        <p:nvGraphicFramePr>
          <p:cNvPr id="20484" name="Object 4"/>
          <p:cNvGraphicFramePr>
            <a:graphicFrameLocks noGrp="1" noChangeAspect="1"/>
          </p:cNvGraphicFramePr>
          <p:nvPr>
            <p:ph idx="1"/>
          </p:nvPr>
        </p:nvGraphicFramePr>
        <p:xfrm>
          <a:off x="900113" y="1404938"/>
          <a:ext cx="7559675" cy="5059362"/>
        </p:xfrm>
        <a:graphic>
          <a:graphicData uri="http://schemas.openxmlformats.org/presentationml/2006/ole">
            <mc:AlternateContent xmlns:mc="http://schemas.openxmlformats.org/markup-compatibility/2006">
              <mc:Choice xmlns:v="urn:schemas-microsoft-com:vml" Requires="v">
                <p:oleObj spid="_x0000_s20486" name="Graphique" r:id="rId5" imgW="5096256" imgH="3410407" progId="Excel.Chart.8">
                  <p:embed/>
                </p:oleObj>
              </mc:Choice>
              <mc:Fallback>
                <p:oleObj name="Graphique" r:id="rId5" imgW="5096256" imgH="3410407" progId="Excel.Char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1404938"/>
                        <a:ext cx="7559675" cy="505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Ageing population</a:t>
            </a:r>
          </a:p>
        </p:txBody>
      </p:sp>
      <p:sp>
        <p:nvSpPr>
          <p:cNvPr id="22531" name="Rectangle 3"/>
          <p:cNvSpPr>
            <a:spLocks noGrp="1" noChangeArrowheads="1"/>
          </p:cNvSpPr>
          <p:nvPr>
            <p:ph type="body" idx="1"/>
          </p:nvPr>
        </p:nvSpPr>
        <p:spPr/>
        <p:txBody>
          <a:bodyPr/>
          <a:lstStyle/>
          <a:p>
            <a:r>
              <a:rPr lang="en-GB" sz="2800"/>
              <a:t>Total fertility rates in France declined from the 1960s to the 1990s</a:t>
            </a:r>
          </a:p>
          <a:p>
            <a:r>
              <a:rPr lang="en-GB" sz="2800"/>
              <a:t>1960	fertility rate           2.73 </a:t>
            </a:r>
            <a:r>
              <a:rPr lang="en-GB" sz="1800"/>
              <a:t>(children per woman)</a:t>
            </a:r>
          </a:p>
          <a:p>
            <a:r>
              <a:rPr lang="en-GB" sz="2800"/>
              <a:t>1992	fertility rate 	1.73 </a:t>
            </a:r>
          </a:p>
          <a:p>
            <a:pPr>
              <a:buFont typeface="Wingdings" pitchFamily="2" charset="2"/>
              <a:buNone/>
            </a:pPr>
            <a:r>
              <a:rPr lang="en-GB" sz="2800"/>
              <a:t>But…..2007      1.98 children born/woman </a:t>
            </a:r>
          </a:p>
          <a:p>
            <a:pPr>
              <a:buFont typeface="Wingdings" pitchFamily="2" charset="2"/>
              <a:buNone/>
            </a:pPr>
            <a:endParaRPr lang="en-GB" sz="2800"/>
          </a:p>
          <a:p>
            <a:pPr>
              <a:buFont typeface="Wingdings" pitchFamily="2" charset="2"/>
              <a:buNone/>
            </a:pPr>
            <a:r>
              <a:rPr lang="en-GB" sz="2800"/>
              <a:t>ALSO….</a:t>
            </a:r>
          </a:p>
          <a:p>
            <a:r>
              <a:rPr lang="en-GB" sz="2800"/>
              <a:t>Ageing population (and associated problems)</a:t>
            </a:r>
          </a:p>
          <a:p>
            <a:pPr>
              <a:buFont typeface="Wingdings" pitchFamily="2" charset="2"/>
              <a:buNone/>
            </a:pP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dissolve">
                                      <p:cBhvr>
                                        <p:cTn id="7" dur="500"/>
                                        <p:tgtEl>
                                          <p:spTgt spid="22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dissolve">
                                      <p:cBhvr>
                                        <p:cTn id="12" dur="500"/>
                                        <p:tgtEl>
                                          <p:spTgt spid="22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Effect transition="in" filter="dissolve">
                                      <p:cBhvr>
                                        <p:cTn id="17" dur="500"/>
                                        <p:tgtEl>
                                          <p:spTgt spid="225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531">
                                            <p:txEl>
                                              <p:pRg st="5" end="5"/>
                                            </p:txEl>
                                          </p:spTgt>
                                        </p:tgtEl>
                                        <p:attrNameLst>
                                          <p:attrName>style.visibility</p:attrName>
                                        </p:attrNameLst>
                                      </p:cBhvr>
                                      <p:to>
                                        <p:strVal val="visible"/>
                                      </p:to>
                                    </p:set>
                                    <p:anim calcmode="lin" valueType="num">
                                      <p:cBhvr additive="base">
                                        <p:cTn id="22"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2531">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2531">
                                            <p:txEl>
                                              <p:pRg st="6" end="6"/>
                                            </p:txEl>
                                          </p:spTgt>
                                        </p:tgtEl>
                                        <p:attrNameLst>
                                          <p:attrName>style.visibility</p:attrName>
                                        </p:attrNameLst>
                                      </p:cBhvr>
                                      <p:to>
                                        <p:strVal val="visible"/>
                                      </p:to>
                                    </p:set>
                                    <p:anim calcmode="lin" valueType="num">
                                      <p:cBhvr additive="base">
                                        <p:cTn id="26"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z="2400"/>
              <a:t>Population aged 65+ and population aged 15-64 </a:t>
            </a:r>
            <a:br>
              <a:rPr lang="en-GB" sz="2400"/>
            </a:br>
            <a:r>
              <a:rPr lang="en-GB" sz="2400"/>
              <a:t>FRANCE 2000-2050 (per 100 persons in 2000)</a:t>
            </a:r>
          </a:p>
        </p:txBody>
      </p:sp>
      <p:graphicFrame>
        <p:nvGraphicFramePr>
          <p:cNvPr id="28676" name="Object 4"/>
          <p:cNvGraphicFramePr>
            <a:graphicFrameLocks noGrp="1" noChangeAspect="1"/>
          </p:cNvGraphicFramePr>
          <p:nvPr>
            <p:ph idx="1"/>
          </p:nvPr>
        </p:nvGraphicFramePr>
        <p:xfrm>
          <a:off x="827088" y="1339850"/>
          <a:ext cx="7416800" cy="4997450"/>
        </p:xfrm>
        <a:graphic>
          <a:graphicData uri="http://schemas.openxmlformats.org/presentationml/2006/ole">
            <mc:AlternateContent xmlns:mc="http://schemas.openxmlformats.org/markup-compatibility/2006">
              <mc:Choice xmlns:v="urn:schemas-microsoft-com:vml" Requires="v">
                <p:oleObj spid="_x0000_s28678" name="Graphique" r:id="rId5" imgW="8382381" imgH="5648706" progId="Excel.Chart.8">
                  <p:embed/>
                </p:oleObj>
              </mc:Choice>
              <mc:Fallback>
                <p:oleObj name="Graphique" r:id="rId5" imgW="8382381" imgH="5648706" progId="Excel.Char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1339850"/>
                        <a:ext cx="7416800" cy="499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sz="4000"/>
              <a:t>Are immigrants the reason for the growth in population?</a:t>
            </a:r>
          </a:p>
        </p:txBody>
      </p:sp>
      <p:sp>
        <p:nvSpPr>
          <p:cNvPr id="36867" name="Rectangle 3"/>
          <p:cNvSpPr>
            <a:spLocks noGrp="1" noChangeArrowheads="1"/>
          </p:cNvSpPr>
          <p:nvPr>
            <p:ph type="body" idx="1"/>
          </p:nvPr>
        </p:nvSpPr>
        <p:spPr>
          <a:xfrm>
            <a:off x="457200" y="1600200"/>
            <a:ext cx="8229600" cy="4349750"/>
          </a:xfrm>
        </p:spPr>
        <p:txBody>
          <a:bodyPr/>
          <a:lstStyle/>
          <a:p>
            <a:pPr>
              <a:lnSpc>
                <a:spcPct val="80000"/>
              </a:lnSpc>
            </a:pPr>
            <a:r>
              <a:rPr lang="en-US" sz="2000"/>
              <a:t>It is often claimed that the French fertility rate is due to foreign population</a:t>
            </a:r>
          </a:p>
          <a:p>
            <a:pPr>
              <a:lnSpc>
                <a:spcPct val="80000"/>
              </a:lnSpc>
            </a:pPr>
            <a:r>
              <a:rPr lang="en-US" sz="2000"/>
              <a:t>Surprising though it may seem, the foreign population brings a </a:t>
            </a:r>
            <a:r>
              <a:rPr lang="en-US" sz="2000" b="1"/>
              <a:t>large contribution to </a:t>
            </a:r>
            <a:r>
              <a:rPr lang="en-US" sz="2000" b="1" i="1"/>
              <a:t>births</a:t>
            </a:r>
            <a:r>
              <a:rPr lang="en-US" sz="2000" b="1"/>
              <a:t> but a limited impact on </a:t>
            </a:r>
            <a:r>
              <a:rPr lang="en-US" sz="2000" b="1" i="1"/>
              <a:t>fertility</a:t>
            </a:r>
            <a:r>
              <a:rPr lang="en-US" sz="2000" b="1"/>
              <a:t> </a:t>
            </a:r>
          </a:p>
          <a:p>
            <a:pPr lvl="1">
              <a:lnSpc>
                <a:spcPct val="80000"/>
              </a:lnSpc>
            </a:pPr>
            <a:r>
              <a:rPr lang="en-US" sz="1600"/>
              <a:t>2005: 94 000 babies born to a foreign mother out of 774 000 = 12 %</a:t>
            </a:r>
          </a:p>
          <a:p>
            <a:pPr lvl="1">
              <a:lnSpc>
                <a:spcPct val="80000"/>
              </a:lnSpc>
            </a:pPr>
            <a:r>
              <a:rPr lang="en-US" sz="1600"/>
              <a:t>This raises the national fertility rate by just 0.10 child, </a:t>
            </a:r>
            <a:br>
              <a:rPr lang="en-US" sz="1600"/>
            </a:br>
            <a:r>
              <a:rPr lang="en-US" sz="1600"/>
              <a:t>from 1.8 (for French women) to 1.9 (for women of all nationalities)</a:t>
            </a:r>
          </a:p>
          <a:p>
            <a:pPr>
              <a:lnSpc>
                <a:spcPct val="80000"/>
              </a:lnSpc>
            </a:pPr>
            <a:r>
              <a:rPr lang="en-US" sz="2000"/>
              <a:t>Explanation: </a:t>
            </a:r>
          </a:p>
          <a:p>
            <a:pPr lvl="1">
              <a:lnSpc>
                <a:spcPct val="80000"/>
              </a:lnSpc>
            </a:pPr>
            <a:r>
              <a:rPr lang="en-US" sz="1600"/>
              <a:t>Foreign women have 1.5 child more than the nationals</a:t>
            </a:r>
          </a:p>
          <a:p>
            <a:pPr lvl="1">
              <a:lnSpc>
                <a:spcPct val="80000"/>
              </a:lnSpc>
            </a:pPr>
            <a:r>
              <a:rPr lang="en-US" sz="1600"/>
              <a:t>But represent only 7% of the female population of childbearing age</a:t>
            </a:r>
          </a:p>
          <a:p>
            <a:pPr lvl="1">
              <a:lnSpc>
                <a:spcPct val="80000"/>
              </a:lnSpc>
              <a:buFont typeface="Wingdings" pitchFamily="2" charset="2"/>
              <a:buNone/>
            </a:pPr>
            <a:r>
              <a:rPr lang="en-US" sz="1600">
                <a:sym typeface="Wingdings" pitchFamily="2" charset="2"/>
              </a:rPr>
              <a:t>     t</a:t>
            </a:r>
            <a:r>
              <a:rPr lang="en-US" sz="1600"/>
              <a:t>he 1.5 additional child accounts only for 7% in the national rate</a:t>
            </a:r>
          </a:p>
          <a:p>
            <a:pPr lvl="1">
              <a:lnSpc>
                <a:spcPct val="80000"/>
              </a:lnSpc>
            </a:pPr>
            <a:r>
              <a:rPr lang="en-US" sz="1600"/>
              <a:t>The impact of foreigners on the number of births depends more from the extra number of foreign women than from their extra fertility</a:t>
            </a:r>
          </a:p>
          <a:p>
            <a:pPr>
              <a:lnSpc>
                <a:spcPct val="80000"/>
              </a:lnSpc>
            </a:pPr>
            <a:r>
              <a:rPr lang="en-US" sz="2000"/>
              <a:t>If we take </a:t>
            </a:r>
            <a:r>
              <a:rPr lang="en-US" sz="2000" i="1"/>
              <a:t>immigrant</a:t>
            </a:r>
            <a:r>
              <a:rPr lang="en-US" sz="2000"/>
              <a:t> rather than </a:t>
            </a:r>
            <a:r>
              <a:rPr lang="en-US" sz="2000" i="1"/>
              <a:t>foreign</a:t>
            </a:r>
            <a:r>
              <a:rPr lang="en-US" sz="2000"/>
              <a:t> women, the contribution to births increases, while the contribution to fertility gets smaller</a:t>
            </a:r>
          </a:p>
          <a:p>
            <a:pPr lvl="1">
              <a:lnSpc>
                <a:spcPct val="80000"/>
              </a:lnSpc>
            </a:pPr>
            <a:r>
              <a:rPr lang="en-US" sz="1600"/>
              <a:t>since the immigrants have arrived at an earlier age, they resemble more native French women in terms of fertility </a:t>
            </a:r>
          </a:p>
          <a:p>
            <a:pPr lvl="1">
              <a:lnSpc>
                <a:spcPct val="80000"/>
              </a:lnSpc>
              <a:buFont typeface="Wingdings" pitchFamily="2" charset="2"/>
              <a:buNone/>
            </a:pPr>
            <a:endParaRPr lang="en-GB"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dissolve">
                                      <p:cBhvr>
                                        <p:cTn id="7" dur="500"/>
                                        <p:tgtEl>
                                          <p:spTgt spid="36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 calcmode="lin" valueType="num">
                                      <p:cBhvr additive="base">
                                        <p:cTn id="12"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6867">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6867">
                                            <p:txEl>
                                              <p:pRg st="3" end="3"/>
                                            </p:txEl>
                                          </p:spTgt>
                                        </p:tgtEl>
                                        <p:attrNameLst>
                                          <p:attrName>style.visibility</p:attrName>
                                        </p:attrNameLst>
                                      </p:cBhvr>
                                      <p:to>
                                        <p:strVal val="visible"/>
                                      </p:to>
                                    </p:set>
                                    <p:anim calcmode="lin" valueType="num">
                                      <p:cBhvr additive="base">
                                        <p:cTn id="16"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6867">
                                            <p:txEl>
                                              <p:pRg st="4" end="4"/>
                                            </p:txEl>
                                          </p:spTgt>
                                        </p:tgtEl>
                                        <p:attrNameLst>
                                          <p:attrName>style.visibility</p:attrName>
                                        </p:attrNameLst>
                                      </p:cBhvr>
                                      <p:to>
                                        <p:strVal val="visible"/>
                                      </p:to>
                                    </p:set>
                                    <p:animEffect transition="in" filter="dissolve">
                                      <p:cBhvr>
                                        <p:cTn id="22" dur="500"/>
                                        <p:tgtEl>
                                          <p:spTgt spid="368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anim calcmode="lin" valueType="num">
                                      <p:cBhvr additive="base">
                                        <p:cTn id="27"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6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6867">
                                            <p:txEl>
                                              <p:pRg st="6" end="6"/>
                                            </p:txEl>
                                          </p:spTgt>
                                        </p:tgtEl>
                                        <p:attrNameLst>
                                          <p:attrName>style.visibility</p:attrName>
                                        </p:attrNameLst>
                                      </p:cBhvr>
                                      <p:to>
                                        <p:strVal val="visible"/>
                                      </p:to>
                                    </p:set>
                                    <p:anim calcmode="lin" valueType="num">
                                      <p:cBhvr additive="base">
                                        <p:cTn id="33"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686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6867">
                                            <p:txEl>
                                              <p:pRg st="7" end="7"/>
                                            </p:txEl>
                                          </p:spTgt>
                                        </p:tgtEl>
                                        <p:attrNameLst>
                                          <p:attrName>style.visibility</p:attrName>
                                        </p:attrNameLst>
                                      </p:cBhvr>
                                      <p:to>
                                        <p:strVal val="visible"/>
                                      </p:to>
                                    </p:set>
                                    <p:anim calcmode="lin" valueType="num">
                                      <p:cBhvr additive="base">
                                        <p:cTn id="37"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6867">
                                            <p:txEl>
                                              <p:pRg st="8" end="8"/>
                                            </p:txEl>
                                          </p:spTgt>
                                        </p:tgtEl>
                                        <p:attrNameLst>
                                          <p:attrName>style.visibility</p:attrName>
                                        </p:attrNameLst>
                                      </p:cBhvr>
                                      <p:to>
                                        <p:strVal val="visible"/>
                                      </p:to>
                                    </p:set>
                                    <p:anim calcmode="lin" valueType="num">
                                      <p:cBhvr additive="base">
                                        <p:cTn id="43" dur="500" fill="hold"/>
                                        <p:tgtEl>
                                          <p:spTgt spid="3686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68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36867">
                                            <p:txEl>
                                              <p:pRg st="9" end="9"/>
                                            </p:txEl>
                                          </p:spTgt>
                                        </p:tgtEl>
                                        <p:attrNameLst>
                                          <p:attrName>style.visibility</p:attrName>
                                        </p:attrNameLst>
                                      </p:cBhvr>
                                      <p:to>
                                        <p:strVal val="visible"/>
                                      </p:to>
                                    </p:set>
                                    <p:animEffect transition="in" filter="dissolve">
                                      <p:cBhvr>
                                        <p:cTn id="49" dur="500"/>
                                        <p:tgtEl>
                                          <p:spTgt spid="36867">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6867">
                                            <p:txEl>
                                              <p:pRg st="10" end="10"/>
                                            </p:txEl>
                                          </p:spTgt>
                                        </p:tgtEl>
                                        <p:attrNameLst>
                                          <p:attrName>style.visibility</p:attrName>
                                        </p:attrNameLst>
                                      </p:cBhvr>
                                      <p:to>
                                        <p:strVal val="visible"/>
                                      </p:to>
                                    </p:set>
                                    <p:anim calcmode="lin" valueType="num">
                                      <p:cBhvr additive="base">
                                        <p:cTn id="54" dur="500" fill="hold"/>
                                        <p:tgtEl>
                                          <p:spTgt spid="36867">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686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t>What is a pro-natalist policy?</a:t>
            </a:r>
          </a:p>
        </p:txBody>
      </p:sp>
      <p:sp>
        <p:nvSpPr>
          <p:cNvPr id="3075" name="Rectangle 3"/>
          <p:cNvSpPr>
            <a:spLocks noGrp="1" noChangeArrowheads="1"/>
          </p:cNvSpPr>
          <p:nvPr>
            <p:ph type="body" idx="1"/>
          </p:nvPr>
        </p:nvSpPr>
        <p:spPr/>
        <p:txBody>
          <a:bodyPr/>
          <a:lstStyle/>
          <a:p>
            <a:r>
              <a:rPr lang="en-GB"/>
              <a:t>A pro-natalist policy is a population policy which aims to encourage more births through the use of incentives.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Why population policies?</a:t>
            </a:r>
          </a:p>
        </p:txBody>
      </p:sp>
      <p:sp>
        <p:nvSpPr>
          <p:cNvPr id="38915" name="Rectangle 3"/>
          <p:cNvSpPr>
            <a:spLocks noGrp="1" noChangeArrowheads="1"/>
          </p:cNvSpPr>
          <p:nvPr>
            <p:ph type="body" idx="1"/>
          </p:nvPr>
        </p:nvSpPr>
        <p:spPr/>
        <p:txBody>
          <a:bodyPr/>
          <a:lstStyle/>
          <a:p>
            <a:pPr>
              <a:buFont typeface="Wingdings" pitchFamily="2" charset="2"/>
              <a:buNone/>
            </a:pPr>
            <a:r>
              <a:rPr lang="en-GB"/>
              <a:t>In most developed countries, the decline in fertility and the increase in longevity has raised three concerns for the future: </a:t>
            </a:r>
          </a:p>
          <a:p>
            <a:r>
              <a:rPr lang="en-GB"/>
              <a:t>the decrease in the supply of labour, </a:t>
            </a:r>
          </a:p>
          <a:p>
            <a:r>
              <a:rPr lang="en-GB"/>
              <a:t>the socioeconomic implications of population ageing, and </a:t>
            </a:r>
          </a:p>
          <a:p>
            <a:r>
              <a:rPr lang="en-GB"/>
              <a:t>the long term prospect of population decline and demise.</a:t>
            </a:r>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 calcmode="lin" valueType="num">
                                      <p:cBhvr additive="base">
                                        <p:cTn id="7"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 calcmode="lin" valueType="num">
                                      <p:cBhvr additive="base">
                                        <p:cTn id="13"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 calcmode="lin" valueType="num">
                                      <p:cBhvr additive="base">
                                        <p:cTn id="19"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The French policy</a:t>
            </a:r>
          </a:p>
        </p:txBody>
      </p:sp>
      <p:sp>
        <p:nvSpPr>
          <p:cNvPr id="7171" name="Rectangle 3"/>
          <p:cNvSpPr>
            <a:spLocks noGrp="1" noChangeArrowheads="1"/>
          </p:cNvSpPr>
          <p:nvPr>
            <p:ph type="body" idx="1"/>
          </p:nvPr>
        </p:nvSpPr>
        <p:spPr/>
        <p:txBody>
          <a:bodyPr/>
          <a:lstStyle/>
          <a:p>
            <a:r>
              <a:rPr lang="en-GB"/>
              <a:t>Long history  - in 1939 the French passed the ‘Code de la famille’ – a complex piece of pro-natalist legislation. </a:t>
            </a:r>
          </a:p>
          <a:p>
            <a:r>
              <a:rPr lang="en-GB"/>
              <a:t>Offered cash incentives to mothers who stayed at home to care for children.</a:t>
            </a:r>
          </a:p>
          <a:p>
            <a:r>
              <a:rPr lang="en-GB"/>
              <a:t>Subsidised holidays</a:t>
            </a:r>
          </a:p>
          <a:p>
            <a:r>
              <a:rPr lang="en-GB"/>
              <a:t>Banning of the sale of contraceptives (repealed in 1967)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blinds(horizontal)">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blinds(horizontal)">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French government incentives: </a:t>
            </a:r>
          </a:p>
        </p:txBody>
      </p:sp>
      <p:sp>
        <p:nvSpPr>
          <p:cNvPr id="8195" name="Rectangle 3"/>
          <p:cNvSpPr>
            <a:spLocks noGrp="1" noChangeArrowheads="1"/>
          </p:cNvSpPr>
          <p:nvPr>
            <p:ph type="body" idx="1"/>
          </p:nvPr>
        </p:nvSpPr>
        <p:spPr/>
        <p:txBody>
          <a:bodyPr/>
          <a:lstStyle/>
          <a:p>
            <a:r>
              <a:rPr lang="en-GB" sz="2800" dirty="0"/>
              <a:t>Payment of up to UK </a:t>
            </a:r>
            <a:r>
              <a:rPr lang="en-GB" sz="2800" dirty="0" smtClean="0"/>
              <a:t>€1400 </a:t>
            </a:r>
            <a:r>
              <a:rPr lang="en-GB" sz="2800" dirty="0"/>
              <a:t>to couples having third child</a:t>
            </a:r>
          </a:p>
          <a:p>
            <a:r>
              <a:rPr lang="en-GB" sz="2800" dirty="0"/>
              <a:t>Generous maternity grants</a:t>
            </a:r>
          </a:p>
          <a:p>
            <a:r>
              <a:rPr lang="en-GB" sz="2800" dirty="0"/>
              <a:t>Family allowances to increase the purchasing power of three-child families</a:t>
            </a:r>
          </a:p>
          <a:p>
            <a:r>
              <a:rPr lang="en-GB" sz="2800" dirty="0"/>
              <a:t>Maternity leave, on near full pay, ranges from 20 weeks for the first child to 40 or more for a third.</a:t>
            </a:r>
            <a:r>
              <a:rPr lang="en-GB" dirty="0"/>
              <a:t> </a:t>
            </a:r>
          </a:p>
          <a:p>
            <a:r>
              <a:rPr lang="en-GB" sz="2800" dirty="0"/>
              <a:t>100% mortgage and preferential treatment in the allocation of 3 </a:t>
            </a:r>
            <a:r>
              <a:rPr lang="en-GB" sz="2800" dirty="0" err="1"/>
              <a:t>bedroomed</a:t>
            </a:r>
            <a:r>
              <a:rPr lang="en-GB" sz="2800" dirty="0"/>
              <a:t> council flats</a:t>
            </a:r>
          </a:p>
          <a:p>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dissolv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dissolv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dissolv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dissolve">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t>More government incentives….</a:t>
            </a:r>
          </a:p>
        </p:txBody>
      </p:sp>
      <p:sp>
        <p:nvSpPr>
          <p:cNvPr id="9219" name="Rectangle 3"/>
          <p:cNvSpPr>
            <a:spLocks noGrp="1" noChangeArrowheads="1"/>
          </p:cNvSpPr>
          <p:nvPr>
            <p:ph type="body" idx="1"/>
          </p:nvPr>
        </p:nvSpPr>
        <p:spPr/>
        <p:txBody>
          <a:bodyPr/>
          <a:lstStyle/>
          <a:p>
            <a:pPr>
              <a:lnSpc>
                <a:spcPct val="90000"/>
              </a:lnSpc>
            </a:pPr>
            <a:r>
              <a:rPr lang="en-GB" sz="2400"/>
              <a:t>Full tax benefits to parents until the youngest child reaches 18</a:t>
            </a:r>
          </a:p>
          <a:p>
            <a:pPr>
              <a:lnSpc>
                <a:spcPct val="90000"/>
              </a:lnSpc>
            </a:pPr>
            <a:r>
              <a:rPr lang="en-GB" sz="2400"/>
              <a:t>30% fare reduction on all public transport for 3 child families</a:t>
            </a:r>
          </a:p>
          <a:p>
            <a:pPr>
              <a:lnSpc>
                <a:spcPct val="90000"/>
              </a:lnSpc>
            </a:pPr>
            <a:r>
              <a:rPr lang="en-GB" sz="2400"/>
              <a:t>Pension schemes for mothers / housewives</a:t>
            </a:r>
          </a:p>
          <a:p>
            <a:pPr>
              <a:lnSpc>
                <a:spcPct val="90000"/>
              </a:lnSpc>
            </a:pPr>
            <a:r>
              <a:rPr lang="en-GB" sz="2400"/>
              <a:t>Child-orientated development policies e.g. provision of creches, day-nurseries etc</a:t>
            </a:r>
          </a:p>
          <a:p>
            <a:pPr>
              <a:lnSpc>
                <a:spcPct val="90000"/>
              </a:lnSpc>
            </a:pPr>
            <a:r>
              <a:rPr lang="en-GB" sz="2400"/>
              <a:t>Depending on the family's income, childcare costs from virtually nothing to around €500 a month for the most well-off. </a:t>
            </a:r>
          </a:p>
          <a:p>
            <a:pPr>
              <a:lnSpc>
                <a:spcPct val="90000"/>
              </a:lnSpc>
            </a:pPr>
            <a:r>
              <a:rPr lang="en-GB" sz="2400"/>
              <a:t>Nursing mothers are encouraged to work part-time or take a weekly day off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dissolv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dissolve">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dissolve">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dissolve">
                                      <p:cBhvr>
                                        <p:cTn id="32"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sz="4000" dirty="0"/>
              <a:t>“France plans to pay cash for more babies” </a:t>
            </a:r>
            <a:r>
              <a:rPr lang="en-GB" sz="2000" dirty="0"/>
              <a:t>Headline in the </a:t>
            </a:r>
            <a:r>
              <a:rPr lang="en-GB" sz="2000" dirty="0" smtClean="0"/>
              <a:t>British Guardian </a:t>
            </a:r>
            <a:r>
              <a:rPr lang="en-GB" sz="2000" dirty="0"/>
              <a:t>2005</a:t>
            </a:r>
            <a:r>
              <a:rPr lang="en-GB" sz="4000" dirty="0"/>
              <a:t> </a:t>
            </a:r>
          </a:p>
        </p:txBody>
      </p:sp>
      <p:sp>
        <p:nvSpPr>
          <p:cNvPr id="39940" name="Text Box 4"/>
          <p:cNvSpPr txBox="1">
            <a:spLocks noChangeArrowheads="1"/>
          </p:cNvSpPr>
          <p:nvPr/>
        </p:nvSpPr>
        <p:spPr bwMode="auto">
          <a:xfrm rot="-1083246">
            <a:off x="704850" y="2459038"/>
            <a:ext cx="4214813" cy="3248025"/>
          </a:xfrm>
          <a:prstGeom prst="rect">
            <a:avLst/>
          </a:prstGeom>
          <a:noFill/>
          <a:ln w="9525">
            <a:noFill/>
            <a:miter lim="800000"/>
            <a:headEnd/>
            <a:tailEnd/>
          </a:ln>
          <a:effectLst/>
        </p:spPr>
        <p:txBody>
          <a:bodyPr>
            <a:spAutoFit/>
          </a:bodyPr>
          <a:lstStyle/>
          <a:p>
            <a:pPr>
              <a:spcBef>
                <a:spcPct val="50000"/>
              </a:spcBef>
            </a:pPr>
            <a:r>
              <a:rPr lang="en-GB" sz="2400">
                <a:latin typeface="Bookman Old Style" pitchFamily="18" charset="0"/>
              </a:rPr>
              <a:t>“As its population ages, France needs more babies”</a:t>
            </a:r>
            <a:r>
              <a:rPr lang="en-GB" sz="2400"/>
              <a:t> </a:t>
            </a:r>
            <a:r>
              <a:rPr lang="en-GB" sz="2000"/>
              <a:t>San Diego Union-Tribune Feb 06</a:t>
            </a:r>
            <a:r>
              <a:rPr lang="en-GB" sz="2400"/>
              <a:t> </a:t>
            </a:r>
          </a:p>
          <a:p>
            <a:pPr>
              <a:spcBef>
                <a:spcPct val="50000"/>
              </a:spcBef>
            </a:pPr>
            <a:r>
              <a:rPr lang="en-GB"/>
              <a:t>“Cash payments, tax breaks and subsidized child care have helped make France's fertility rate the second highest in Europe. It still isn't high enough to rescue the country from an aging population that threatens state spending on pensions and health.”</a:t>
            </a:r>
          </a:p>
        </p:txBody>
      </p:sp>
      <p:sp>
        <p:nvSpPr>
          <p:cNvPr id="39942" name="Text Box 6"/>
          <p:cNvSpPr txBox="1">
            <a:spLocks noChangeArrowheads="1"/>
          </p:cNvSpPr>
          <p:nvPr/>
        </p:nvSpPr>
        <p:spPr bwMode="auto">
          <a:xfrm rot="542941">
            <a:off x="5651500" y="2276475"/>
            <a:ext cx="3097213" cy="3248025"/>
          </a:xfrm>
          <a:prstGeom prst="rect">
            <a:avLst/>
          </a:prstGeom>
          <a:noFill/>
          <a:ln w="9525">
            <a:noFill/>
            <a:miter lim="800000"/>
            <a:headEnd/>
            <a:tailEnd/>
          </a:ln>
          <a:effectLst/>
        </p:spPr>
        <p:txBody>
          <a:bodyPr>
            <a:spAutoFit/>
          </a:bodyPr>
          <a:lstStyle/>
          <a:p>
            <a:pPr algn="ctr">
              <a:spcBef>
                <a:spcPct val="50000"/>
              </a:spcBef>
            </a:pPr>
            <a:r>
              <a:rPr lang="en-GB" sz="2400" b="1" dirty="0"/>
              <a:t>French celebrate biggest baby boom since 1980s </a:t>
            </a:r>
            <a:r>
              <a:rPr lang="en-GB" b="1" dirty="0"/>
              <a:t>Independent January 2007</a:t>
            </a:r>
            <a:r>
              <a:rPr lang="en-GB" dirty="0"/>
              <a:t> </a:t>
            </a:r>
            <a:endParaRPr lang="en-GB" b="1" dirty="0"/>
          </a:p>
          <a:p>
            <a:pPr>
              <a:spcBef>
                <a:spcPct val="50000"/>
              </a:spcBef>
            </a:pPr>
            <a:r>
              <a:rPr lang="en-GB" dirty="0"/>
              <a:t>“France had more babies in 2006 than in any year in the past quarter century, capping a decade of rising fertility that has bucked Europe's greying trend.“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4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4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4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9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Grp="1" noChangeArrowheads="1"/>
          </p:cNvSpPr>
          <p:nvPr>
            <p:ph type="title"/>
          </p:nvPr>
        </p:nvSpPr>
        <p:spPr/>
        <p:txBody>
          <a:bodyPr/>
          <a:lstStyle/>
          <a:p>
            <a:r>
              <a:rPr lang="en-US" sz="3200"/>
              <a:t>Social protection benefits for the families in Europe:  cash / in kind  [education excluded]   (in % of GDP)</a:t>
            </a:r>
            <a:endParaRPr lang="en-GB" sz="3200"/>
          </a:p>
        </p:txBody>
      </p:sp>
      <p:graphicFrame>
        <p:nvGraphicFramePr>
          <p:cNvPr id="13316" name="Object 4"/>
          <p:cNvGraphicFramePr>
            <a:graphicFrameLocks noGrp="1" noChangeAspect="1"/>
          </p:cNvGraphicFramePr>
          <p:nvPr>
            <p:ph idx="1"/>
          </p:nvPr>
        </p:nvGraphicFramePr>
        <p:xfrm>
          <a:off x="1157288" y="1728788"/>
          <a:ext cx="6829425" cy="4267200"/>
        </p:xfrm>
        <a:graphic>
          <a:graphicData uri="http://schemas.openxmlformats.org/presentationml/2006/ole">
            <mc:AlternateContent xmlns:mc="http://schemas.openxmlformats.org/markup-compatibility/2006">
              <mc:Choice xmlns:v="urn:schemas-microsoft-com:vml" Requires="v">
                <p:oleObj spid="_x0000_s13318" name="Graphique" r:id="rId5" imgW="6829654" imgH="4267505" progId="Excel.Chart.8">
                  <p:embed/>
                </p:oleObj>
              </mc:Choice>
              <mc:Fallback>
                <p:oleObj name="Graphique" r:id="rId5" imgW="6829654" imgH="4267505" progId="Excel.Char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7288" y="1728788"/>
                        <a:ext cx="6829425"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fr-FR" sz="3600"/>
              <a:t>Some traits of the French family policy</a:t>
            </a:r>
            <a:endParaRPr lang="en-GB" sz="3600"/>
          </a:p>
        </p:txBody>
      </p:sp>
      <p:sp>
        <p:nvSpPr>
          <p:cNvPr id="15363" name="Rectangle 3"/>
          <p:cNvSpPr>
            <a:spLocks noGrp="1" noChangeArrowheads="1"/>
          </p:cNvSpPr>
          <p:nvPr>
            <p:ph type="body" idx="1"/>
          </p:nvPr>
        </p:nvSpPr>
        <p:spPr/>
        <p:txBody>
          <a:bodyPr/>
          <a:lstStyle/>
          <a:p>
            <a:pPr>
              <a:lnSpc>
                <a:spcPct val="80000"/>
              </a:lnSpc>
            </a:pPr>
            <a:r>
              <a:rPr lang="en-GB" sz="2400"/>
              <a:t>Complex and not always consistent</a:t>
            </a:r>
          </a:p>
          <a:p>
            <a:pPr lvl="1">
              <a:lnSpc>
                <a:spcPct val="80000"/>
              </a:lnSpc>
            </a:pPr>
            <a:r>
              <a:rPr lang="en-GB" sz="2000"/>
              <a:t>More than 30 measures (not easy to evaluate)</a:t>
            </a:r>
          </a:p>
          <a:p>
            <a:pPr lvl="1">
              <a:lnSpc>
                <a:spcPct val="80000"/>
              </a:lnSpc>
            </a:pPr>
            <a:r>
              <a:rPr lang="en-GB" sz="2000"/>
              <a:t>Means-tested benefits (for social redistribution), </a:t>
            </a:r>
            <a:br>
              <a:rPr lang="en-GB" sz="2000"/>
            </a:br>
            <a:r>
              <a:rPr lang="en-GB" sz="2000"/>
              <a:t>but also tax cuts (</a:t>
            </a:r>
            <a:r>
              <a:rPr lang="en-GB" sz="2000" i="1"/>
              <a:t>quotient familial</a:t>
            </a:r>
            <a:r>
              <a:rPr lang="en-GB" sz="2000"/>
              <a:t>,  tax-splitting system")</a:t>
            </a:r>
          </a:p>
          <a:p>
            <a:pPr lvl="1">
              <a:lnSpc>
                <a:spcPct val="80000"/>
              </a:lnSpc>
            </a:pPr>
            <a:r>
              <a:rPr lang="en-GB" sz="2000"/>
              <a:t>Still wavering between extra support to the 3</a:t>
            </a:r>
            <a:r>
              <a:rPr lang="en-GB" sz="2000" baseline="30000"/>
              <a:t>rd</a:t>
            </a:r>
            <a:r>
              <a:rPr lang="en-GB" sz="2000"/>
              <a:t> child </a:t>
            </a:r>
            <a:br>
              <a:rPr lang="en-GB" sz="2000"/>
            </a:br>
            <a:r>
              <a:rPr lang="en-GB" sz="2000"/>
              <a:t>and benefits from the 1</a:t>
            </a:r>
            <a:r>
              <a:rPr lang="en-GB" sz="2000" baseline="30000"/>
              <a:t>st</a:t>
            </a:r>
            <a:r>
              <a:rPr lang="en-GB" sz="2000"/>
              <a:t> child</a:t>
            </a:r>
          </a:p>
          <a:p>
            <a:pPr>
              <a:lnSpc>
                <a:spcPct val="80000"/>
              </a:lnSpc>
            </a:pPr>
            <a:r>
              <a:rPr lang="en-GB" sz="2400"/>
              <a:t>But quite consensual and politically neutral</a:t>
            </a:r>
          </a:p>
          <a:p>
            <a:pPr lvl="1">
              <a:lnSpc>
                <a:spcPct val="80000"/>
              </a:lnSpc>
            </a:pPr>
            <a:r>
              <a:rPr lang="en-GB" sz="2000"/>
              <a:t>Unquestioned in the last electoral debates</a:t>
            </a:r>
          </a:p>
          <a:p>
            <a:pPr lvl="1">
              <a:lnSpc>
                <a:spcPct val="80000"/>
              </a:lnSpc>
            </a:pPr>
            <a:r>
              <a:rPr lang="en-GB" sz="2000"/>
              <a:t>Confirmed every year by </a:t>
            </a:r>
            <a:r>
              <a:rPr lang="en-GB" sz="2000" i="1"/>
              <a:t>la Conférence de la famille</a:t>
            </a:r>
          </a:p>
          <a:p>
            <a:pPr>
              <a:lnSpc>
                <a:spcPct val="80000"/>
              </a:lnSpc>
            </a:pPr>
            <a:r>
              <a:rPr lang="en-GB" sz="2400"/>
              <a:t>More feministic then familistic</a:t>
            </a:r>
          </a:p>
          <a:p>
            <a:pPr lvl="1">
              <a:lnSpc>
                <a:spcPct val="80000"/>
              </a:lnSpc>
            </a:pPr>
            <a:r>
              <a:rPr lang="en-GB" sz="2000"/>
              <a:t>No need to be married; no need to stay home</a:t>
            </a:r>
          </a:p>
          <a:p>
            <a:pPr lvl="1">
              <a:lnSpc>
                <a:spcPct val="80000"/>
              </a:lnSpc>
            </a:pPr>
            <a:r>
              <a:rPr lang="en-GB" sz="2000"/>
              <a:t>Strong support to the one-parent families</a:t>
            </a:r>
          </a:p>
          <a:p>
            <a:pPr>
              <a:lnSpc>
                <a:spcPct val="80000"/>
              </a:lnSpc>
            </a:pPr>
            <a:r>
              <a:rPr lang="en-GB" sz="2400"/>
              <a:t>A 60-year continuity that inspires confidence in the population</a:t>
            </a:r>
          </a:p>
          <a:p>
            <a:pPr>
              <a:lnSpc>
                <a:spcPct val="80000"/>
              </a:lnSpc>
            </a:pPr>
            <a:endParaRPr 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anim calcmode="lin" valueType="num">
                                      <p:cBhvr additive="base">
                                        <p:cTn id="11"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anim calcmode="lin" valueType="num">
                                      <p:cBhvr additive="base">
                                        <p:cTn id="15"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363">
                                            <p:txEl>
                                              <p:pRg st="4" end="4"/>
                                            </p:txEl>
                                          </p:spTgt>
                                        </p:tgtEl>
                                        <p:attrNameLst>
                                          <p:attrName>style.visibility</p:attrName>
                                        </p:attrNameLst>
                                      </p:cBhvr>
                                      <p:to>
                                        <p:strVal val="visible"/>
                                      </p:to>
                                    </p:set>
                                    <p:anim calcmode="lin" valueType="num">
                                      <p:cBhvr additive="base">
                                        <p:cTn id="21"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5363">
                                            <p:txEl>
                                              <p:pRg st="5" end="5"/>
                                            </p:txEl>
                                          </p:spTgt>
                                        </p:tgtEl>
                                        <p:attrNameLst>
                                          <p:attrName>style.visibility</p:attrName>
                                        </p:attrNameLst>
                                      </p:cBhvr>
                                      <p:to>
                                        <p:strVal val="visible"/>
                                      </p:to>
                                    </p:set>
                                    <p:anim calcmode="lin" valueType="num">
                                      <p:cBhvr additive="base">
                                        <p:cTn id="25"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363">
                                            <p:txEl>
                                              <p:pRg st="6" end="6"/>
                                            </p:txEl>
                                          </p:spTgt>
                                        </p:tgtEl>
                                        <p:attrNameLst>
                                          <p:attrName>style.visibility</p:attrName>
                                        </p:attrNameLst>
                                      </p:cBhvr>
                                      <p:to>
                                        <p:strVal val="visible"/>
                                      </p:to>
                                    </p:set>
                                    <p:anim calcmode="lin" valueType="num">
                                      <p:cBhvr additive="base">
                                        <p:cTn id="29"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anim calcmode="lin" valueType="num">
                                      <p:cBhvr additive="base">
                                        <p:cTn id="35" dur="5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363">
                                            <p:txEl>
                                              <p:pRg st="8" end="8"/>
                                            </p:txEl>
                                          </p:spTgt>
                                        </p:tgtEl>
                                        <p:attrNameLst>
                                          <p:attrName>style.visibility</p:attrName>
                                        </p:attrNameLst>
                                      </p:cBhvr>
                                      <p:to>
                                        <p:strVal val="visible"/>
                                      </p:to>
                                    </p:set>
                                    <p:anim calcmode="lin" valueType="num">
                                      <p:cBhvr additive="base">
                                        <p:cTn id="39" dur="500" fill="hold"/>
                                        <p:tgtEl>
                                          <p:spTgt spid="1536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5363">
                                            <p:txEl>
                                              <p:pRg st="9" end="9"/>
                                            </p:txEl>
                                          </p:spTgt>
                                        </p:tgtEl>
                                        <p:attrNameLst>
                                          <p:attrName>style.visibility</p:attrName>
                                        </p:attrNameLst>
                                      </p:cBhvr>
                                      <p:to>
                                        <p:strVal val="visible"/>
                                      </p:to>
                                    </p:set>
                                    <p:anim calcmode="lin" valueType="num">
                                      <p:cBhvr additive="base">
                                        <p:cTn id="43" dur="500" fill="hold"/>
                                        <p:tgtEl>
                                          <p:spTgt spid="1536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5363">
                                            <p:txEl>
                                              <p:pRg st="10" end="10"/>
                                            </p:txEl>
                                          </p:spTgt>
                                        </p:tgtEl>
                                        <p:attrNameLst>
                                          <p:attrName>style.visibility</p:attrName>
                                        </p:attrNameLst>
                                      </p:cBhvr>
                                      <p:to>
                                        <p:strVal val="visible"/>
                                      </p:to>
                                    </p:set>
                                    <p:anim calcmode="lin" valueType="num">
                                      <p:cBhvr additive="base">
                                        <p:cTn id="49" dur="500" fill="hold"/>
                                        <p:tgtEl>
                                          <p:spTgt spid="1536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36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284</TotalTime>
  <Words>595</Words>
  <Application>Microsoft Office PowerPoint</Application>
  <PresentationFormat>On-screen Show (4:3)</PresentationFormat>
  <Paragraphs>88</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Ripple</vt:lpstr>
      <vt:lpstr>Graphique</vt:lpstr>
      <vt:lpstr>France: A pro-natalist population policy</vt:lpstr>
      <vt:lpstr>What is a pro-natalist policy?</vt:lpstr>
      <vt:lpstr>Why population policies?</vt:lpstr>
      <vt:lpstr>The French policy</vt:lpstr>
      <vt:lpstr>French government incentives: </vt:lpstr>
      <vt:lpstr>More government incentives….</vt:lpstr>
      <vt:lpstr>“France plans to pay cash for more babies” Headline in the British Guardian 2005 </vt:lpstr>
      <vt:lpstr>Social protection benefits for the families in Europe:  cash / in kind  [education excluded]   (in % of GDP)</vt:lpstr>
      <vt:lpstr>Some traits of the French family policy</vt:lpstr>
      <vt:lpstr>PowerPoint Presentation</vt:lpstr>
      <vt:lpstr>A temporary additional fertility (baby-boom)  which first rejuvenates the population…</vt:lpstr>
      <vt:lpstr>…but 40 years later makes it older</vt:lpstr>
      <vt:lpstr>Ageing population</vt:lpstr>
      <vt:lpstr>Population aged 65+ and population aged 15-64  FRANCE 2000-2050 (per 100 persons in 2000)</vt:lpstr>
      <vt:lpstr>Are immigrants the reason for the growth in population?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France: A pro-natalist population policy</dc:title>
  <dc:creator>Helen</dc:creator>
  <cp:lastModifiedBy>Administrator</cp:lastModifiedBy>
  <cp:revision>14</cp:revision>
  <dcterms:created xsi:type="dcterms:W3CDTF">2007-08-28T15:42:54Z</dcterms:created>
  <dcterms:modified xsi:type="dcterms:W3CDTF">2013-10-18T05:48:16Z</dcterms:modified>
</cp:coreProperties>
</file>