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5E9-DCD6-47D7-A74A-552C3D2E9369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6BAD-003F-4AFA-A2ED-8A28D5AB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64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5E9-DCD6-47D7-A74A-552C3D2E9369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6BAD-003F-4AFA-A2ED-8A28D5AB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1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5E9-DCD6-47D7-A74A-552C3D2E9369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6BAD-003F-4AFA-A2ED-8A28D5AB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8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5E9-DCD6-47D7-A74A-552C3D2E9369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6BAD-003F-4AFA-A2ED-8A28D5AB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5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5E9-DCD6-47D7-A74A-552C3D2E9369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6BAD-003F-4AFA-A2ED-8A28D5AB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6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5E9-DCD6-47D7-A74A-552C3D2E9369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6BAD-003F-4AFA-A2ED-8A28D5AB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2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5E9-DCD6-47D7-A74A-552C3D2E9369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6BAD-003F-4AFA-A2ED-8A28D5AB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03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5E9-DCD6-47D7-A74A-552C3D2E9369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6BAD-003F-4AFA-A2ED-8A28D5AB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0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5E9-DCD6-47D7-A74A-552C3D2E9369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6BAD-003F-4AFA-A2ED-8A28D5AB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44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5E9-DCD6-47D7-A74A-552C3D2E9369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6BAD-003F-4AFA-A2ED-8A28D5AB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0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5E9-DCD6-47D7-A74A-552C3D2E9369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6BAD-003F-4AFA-A2ED-8A28D5AB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5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1D5E9-DCD6-47D7-A74A-552C3D2E9369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56BAD-003F-4AFA-A2ED-8A28D5AB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4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Settlement Patterns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23850" y="1052513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buFontTx/>
              <a:buChar char="•"/>
            </a:pPr>
            <a:endParaRPr lang="en-US" sz="2400"/>
          </a:p>
        </p:txBody>
      </p:sp>
      <p:pic>
        <p:nvPicPr>
          <p:cNvPr id="63492" name="Picture 4" descr="Dispersed Settlement Patt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2438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3" name="Picture 5" descr="Linear Settlement Patte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57600"/>
            <a:ext cx="2362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4" name="Picture 6" descr="Nucleated Settlement Patte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57600"/>
            <a:ext cx="2362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495" name="Group 7"/>
          <p:cNvGrpSpPr>
            <a:grpSpLocks/>
          </p:cNvGrpSpPr>
          <p:nvPr/>
        </p:nvGrpSpPr>
        <p:grpSpPr bwMode="auto">
          <a:xfrm>
            <a:off x="533400" y="1143000"/>
            <a:ext cx="2362200" cy="2057400"/>
            <a:chOff x="336" y="720"/>
            <a:chExt cx="1488" cy="1296"/>
          </a:xfrm>
        </p:grpSpPr>
        <p:sp>
          <p:nvSpPr>
            <p:cNvPr id="63496" name="Rectangle 8"/>
            <p:cNvSpPr>
              <a:spLocks noChangeArrowheads="1"/>
            </p:cNvSpPr>
            <p:nvPr/>
          </p:nvSpPr>
          <p:spPr bwMode="auto">
            <a:xfrm>
              <a:off x="336" y="720"/>
              <a:ext cx="1488" cy="1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7" name="Line 9"/>
            <p:cNvSpPr>
              <a:spLocks noChangeShapeType="1"/>
            </p:cNvSpPr>
            <p:nvPr/>
          </p:nvSpPr>
          <p:spPr bwMode="auto">
            <a:xfrm flipV="1">
              <a:off x="336" y="1392"/>
              <a:ext cx="52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8" name="Line 10"/>
            <p:cNvSpPr>
              <a:spLocks noChangeShapeType="1"/>
            </p:cNvSpPr>
            <p:nvPr/>
          </p:nvSpPr>
          <p:spPr bwMode="auto">
            <a:xfrm flipV="1">
              <a:off x="480" y="1440"/>
              <a:ext cx="52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Line 11"/>
            <p:cNvSpPr>
              <a:spLocks noChangeShapeType="1"/>
            </p:cNvSpPr>
            <p:nvPr/>
          </p:nvSpPr>
          <p:spPr bwMode="auto">
            <a:xfrm flipV="1">
              <a:off x="1152" y="720"/>
              <a:ext cx="52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auto">
            <a:xfrm>
              <a:off x="1003" y="720"/>
              <a:ext cx="485" cy="516"/>
            </a:xfrm>
            <a:custGeom>
              <a:avLst/>
              <a:gdLst>
                <a:gd name="T0" fmla="*/ 0 w 485"/>
                <a:gd name="T1" fmla="*/ 516 h 516"/>
                <a:gd name="T2" fmla="*/ 485 w 485"/>
                <a:gd name="T3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5" h="516">
                  <a:moveTo>
                    <a:pt x="0" y="516"/>
                  </a:moveTo>
                  <a:lnTo>
                    <a:pt x="485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1" name="Line 13"/>
            <p:cNvSpPr>
              <a:spLocks noChangeShapeType="1"/>
            </p:cNvSpPr>
            <p:nvPr/>
          </p:nvSpPr>
          <p:spPr bwMode="auto">
            <a:xfrm>
              <a:off x="1152" y="1296"/>
              <a:ext cx="67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2" name="Line 14"/>
            <p:cNvSpPr>
              <a:spLocks noChangeShapeType="1"/>
            </p:cNvSpPr>
            <p:nvPr/>
          </p:nvSpPr>
          <p:spPr bwMode="auto">
            <a:xfrm>
              <a:off x="1008" y="1440"/>
              <a:ext cx="81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3" name="Line 15"/>
            <p:cNvSpPr>
              <a:spLocks noChangeShapeType="1"/>
            </p:cNvSpPr>
            <p:nvPr/>
          </p:nvSpPr>
          <p:spPr bwMode="auto">
            <a:xfrm>
              <a:off x="336" y="1056"/>
              <a:ext cx="67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4" name="Line 16"/>
            <p:cNvSpPr>
              <a:spLocks noChangeShapeType="1"/>
            </p:cNvSpPr>
            <p:nvPr/>
          </p:nvSpPr>
          <p:spPr bwMode="auto">
            <a:xfrm>
              <a:off x="336" y="1248"/>
              <a:ext cx="52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505" name="Group 17"/>
          <p:cNvGrpSpPr>
            <a:grpSpLocks/>
          </p:cNvGrpSpPr>
          <p:nvPr/>
        </p:nvGrpSpPr>
        <p:grpSpPr bwMode="auto">
          <a:xfrm>
            <a:off x="6172200" y="1143000"/>
            <a:ext cx="2362200" cy="2057400"/>
            <a:chOff x="336" y="720"/>
            <a:chExt cx="1488" cy="1296"/>
          </a:xfrm>
        </p:grpSpPr>
        <p:sp>
          <p:nvSpPr>
            <p:cNvPr id="63506" name="Rectangle 18"/>
            <p:cNvSpPr>
              <a:spLocks noChangeArrowheads="1"/>
            </p:cNvSpPr>
            <p:nvPr/>
          </p:nvSpPr>
          <p:spPr bwMode="auto">
            <a:xfrm>
              <a:off x="336" y="720"/>
              <a:ext cx="1488" cy="1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7" name="Line 19"/>
            <p:cNvSpPr>
              <a:spLocks noChangeShapeType="1"/>
            </p:cNvSpPr>
            <p:nvPr/>
          </p:nvSpPr>
          <p:spPr bwMode="auto">
            <a:xfrm flipV="1">
              <a:off x="336" y="1392"/>
              <a:ext cx="52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8" name="Line 20"/>
            <p:cNvSpPr>
              <a:spLocks noChangeShapeType="1"/>
            </p:cNvSpPr>
            <p:nvPr/>
          </p:nvSpPr>
          <p:spPr bwMode="auto">
            <a:xfrm flipV="1">
              <a:off x="480" y="1440"/>
              <a:ext cx="52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9" name="Line 21"/>
            <p:cNvSpPr>
              <a:spLocks noChangeShapeType="1"/>
            </p:cNvSpPr>
            <p:nvPr/>
          </p:nvSpPr>
          <p:spPr bwMode="auto">
            <a:xfrm flipV="1">
              <a:off x="1152" y="720"/>
              <a:ext cx="52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0" name="Freeform 22"/>
            <p:cNvSpPr>
              <a:spLocks/>
            </p:cNvSpPr>
            <p:nvPr/>
          </p:nvSpPr>
          <p:spPr bwMode="auto">
            <a:xfrm>
              <a:off x="1003" y="720"/>
              <a:ext cx="485" cy="516"/>
            </a:xfrm>
            <a:custGeom>
              <a:avLst/>
              <a:gdLst>
                <a:gd name="T0" fmla="*/ 0 w 485"/>
                <a:gd name="T1" fmla="*/ 516 h 516"/>
                <a:gd name="T2" fmla="*/ 485 w 485"/>
                <a:gd name="T3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5" h="516">
                  <a:moveTo>
                    <a:pt x="0" y="516"/>
                  </a:moveTo>
                  <a:lnTo>
                    <a:pt x="485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1" name="Line 23"/>
            <p:cNvSpPr>
              <a:spLocks noChangeShapeType="1"/>
            </p:cNvSpPr>
            <p:nvPr/>
          </p:nvSpPr>
          <p:spPr bwMode="auto">
            <a:xfrm>
              <a:off x="1152" y="1296"/>
              <a:ext cx="67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Line 24"/>
            <p:cNvSpPr>
              <a:spLocks noChangeShapeType="1"/>
            </p:cNvSpPr>
            <p:nvPr/>
          </p:nvSpPr>
          <p:spPr bwMode="auto">
            <a:xfrm>
              <a:off x="1008" y="1440"/>
              <a:ext cx="81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3" name="Line 25"/>
            <p:cNvSpPr>
              <a:spLocks noChangeShapeType="1"/>
            </p:cNvSpPr>
            <p:nvPr/>
          </p:nvSpPr>
          <p:spPr bwMode="auto">
            <a:xfrm>
              <a:off x="336" y="1056"/>
              <a:ext cx="67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4" name="Line 26"/>
            <p:cNvSpPr>
              <a:spLocks noChangeShapeType="1"/>
            </p:cNvSpPr>
            <p:nvPr/>
          </p:nvSpPr>
          <p:spPr bwMode="auto">
            <a:xfrm>
              <a:off x="336" y="1248"/>
              <a:ext cx="52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15" name="Rectangle 27"/>
          <p:cNvSpPr>
            <a:spLocks noChangeArrowheads="1"/>
          </p:cNvSpPr>
          <p:nvPr/>
        </p:nvSpPr>
        <p:spPr bwMode="auto">
          <a:xfrm>
            <a:off x="3352800" y="1143000"/>
            <a:ext cx="23622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6" name="Line 28"/>
          <p:cNvSpPr>
            <a:spLocks noChangeShapeType="1"/>
          </p:cNvSpPr>
          <p:nvPr/>
        </p:nvSpPr>
        <p:spPr bwMode="auto">
          <a:xfrm flipV="1">
            <a:off x="3352800" y="2209800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7" name="Line 29"/>
          <p:cNvSpPr>
            <a:spLocks noChangeShapeType="1"/>
          </p:cNvSpPr>
          <p:nvPr/>
        </p:nvSpPr>
        <p:spPr bwMode="auto">
          <a:xfrm flipV="1">
            <a:off x="3581400" y="2286000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8" name="Line 30"/>
          <p:cNvSpPr>
            <a:spLocks noChangeShapeType="1"/>
          </p:cNvSpPr>
          <p:nvPr/>
        </p:nvSpPr>
        <p:spPr bwMode="auto">
          <a:xfrm flipV="1">
            <a:off x="4419600" y="1143000"/>
            <a:ext cx="1066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9" name="Freeform 31"/>
          <p:cNvSpPr>
            <a:spLocks/>
          </p:cNvSpPr>
          <p:nvPr/>
        </p:nvSpPr>
        <p:spPr bwMode="auto">
          <a:xfrm>
            <a:off x="4191000" y="1143000"/>
            <a:ext cx="990600" cy="1066800"/>
          </a:xfrm>
          <a:custGeom>
            <a:avLst/>
            <a:gdLst>
              <a:gd name="T0" fmla="*/ 0 w 485"/>
              <a:gd name="T1" fmla="*/ 516 h 516"/>
              <a:gd name="T2" fmla="*/ 485 w 485"/>
              <a:gd name="T3" fmla="*/ 0 h 51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5" h="516">
                <a:moveTo>
                  <a:pt x="0" y="516"/>
                </a:moveTo>
                <a:lnTo>
                  <a:pt x="485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0" name="Oval 32"/>
          <p:cNvSpPr>
            <a:spLocks noChangeArrowheads="1"/>
          </p:cNvSpPr>
          <p:nvPr/>
        </p:nvSpPr>
        <p:spPr bwMode="auto">
          <a:xfrm>
            <a:off x="1835150" y="2636838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1" name="Oval 33"/>
          <p:cNvSpPr>
            <a:spLocks noChangeArrowheads="1"/>
          </p:cNvSpPr>
          <p:nvPr/>
        </p:nvSpPr>
        <p:spPr bwMode="auto">
          <a:xfrm>
            <a:off x="900113" y="1341438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2" name="Oval 34"/>
          <p:cNvSpPr>
            <a:spLocks noChangeArrowheads="1"/>
          </p:cNvSpPr>
          <p:nvPr/>
        </p:nvSpPr>
        <p:spPr bwMode="auto">
          <a:xfrm>
            <a:off x="3581400" y="24384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3" name="Oval 35"/>
          <p:cNvSpPr>
            <a:spLocks noChangeArrowheads="1"/>
          </p:cNvSpPr>
          <p:nvPr/>
        </p:nvSpPr>
        <p:spPr bwMode="auto">
          <a:xfrm>
            <a:off x="3733800" y="22860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4" name="Oval 36"/>
          <p:cNvSpPr>
            <a:spLocks noChangeArrowheads="1"/>
          </p:cNvSpPr>
          <p:nvPr/>
        </p:nvSpPr>
        <p:spPr bwMode="auto">
          <a:xfrm>
            <a:off x="3886200" y="21336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5" name="Oval 37"/>
          <p:cNvSpPr>
            <a:spLocks noChangeArrowheads="1"/>
          </p:cNvSpPr>
          <p:nvPr/>
        </p:nvSpPr>
        <p:spPr bwMode="auto">
          <a:xfrm>
            <a:off x="4038600" y="19812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6" name="Oval 38"/>
          <p:cNvSpPr>
            <a:spLocks noChangeArrowheads="1"/>
          </p:cNvSpPr>
          <p:nvPr/>
        </p:nvSpPr>
        <p:spPr bwMode="auto">
          <a:xfrm>
            <a:off x="4495800" y="21336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7" name="Oval 39"/>
          <p:cNvSpPr>
            <a:spLocks noChangeArrowheads="1"/>
          </p:cNvSpPr>
          <p:nvPr/>
        </p:nvSpPr>
        <p:spPr bwMode="auto">
          <a:xfrm>
            <a:off x="4648200" y="19812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8" name="Oval 40"/>
          <p:cNvSpPr>
            <a:spLocks noChangeArrowheads="1"/>
          </p:cNvSpPr>
          <p:nvPr/>
        </p:nvSpPr>
        <p:spPr bwMode="auto">
          <a:xfrm>
            <a:off x="4191000" y="18288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9" name="Oval 41"/>
          <p:cNvSpPr>
            <a:spLocks noChangeArrowheads="1"/>
          </p:cNvSpPr>
          <p:nvPr/>
        </p:nvSpPr>
        <p:spPr bwMode="auto">
          <a:xfrm>
            <a:off x="4343400" y="16764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0" name="Oval 42"/>
          <p:cNvSpPr>
            <a:spLocks noChangeArrowheads="1"/>
          </p:cNvSpPr>
          <p:nvPr/>
        </p:nvSpPr>
        <p:spPr bwMode="auto">
          <a:xfrm>
            <a:off x="4343400" y="22860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1" name="Oval 43"/>
          <p:cNvSpPr>
            <a:spLocks noChangeArrowheads="1"/>
          </p:cNvSpPr>
          <p:nvPr/>
        </p:nvSpPr>
        <p:spPr bwMode="auto">
          <a:xfrm>
            <a:off x="4191000" y="24384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2" name="Oval 44"/>
          <p:cNvSpPr>
            <a:spLocks noChangeArrowheads="1"/>
          </p:cNvSpPr>
          <p:nvPr/>
        </p:nvSpPr>
        <p:spPr bwMode="auto">
          <a:xfrm>
            <a:off x="4038600" y="25908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3" name="Oval 45"/>
          <p:cNvSpPr>
            <a:spLocks noChangeArrowheads="1"/>
          </p:cNvSpPr>
          <p:nvPr/>
        </p:nvSpPr>
        <p:spPr bwMode="auto">
          <a:xfrm>
            <a:off x="7086600" y="17526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4" name="Oval 46"/>
          <p:cNvSpPr>
            <a:spLocks noChangeArrowheads="1"/>
          </p:cNvSpPr>
          <p:nvPr/>
        </p:nvSpPr>
        <p:spPr bwMode="auto">
          <a:xfrm>
            <a:off x="6858000" y="16764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5" name="Oval 47"/>
          <p:cNvSpPr>
            <a:spLocks noChangeArrowheads="1"/>
          </p:cNvSpPr>
          <p:nvPr/>
        </p:nvSpPr>
        <p:spPr bwMode="auto">
          <a:xfrm>
            <a:off x="6629400" y="16002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6" name="Oval 48"/>
          <p:cNvSpPr>
            <a:spLocks noChangeArrowheads="1"/>
          </p:cNvSpPr>
          <p:nvPr/>
        </p:nvSpPr>
        <p:spPr bwMode="auto">
          <a:xfrm>
            <a:off x="6705600" y="21336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7" name="Oval 49"/>
          <p:cNvSpPr>
            <a:spLocks noChangeArrowheads="1"/>
          </p:cNvSpPr>
          <p:nvPr/>
        </p:nvSpPr>
        <p:spPr bwMode="auto">
          <a:xfrm>
            <a:off x="6477000" y="20574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8" name="Oval 50"/>
          <p:cNvSpPr>
            <a:spLocks noChangeArrowheads="1"/>
          </p:cNvSpPr>
          <p:nvPr/>
        </p:nvSpPr>
        <p:spPr bwMode="auto">
          <a:xfrm>
            <a:off x="6553200" y="22860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9" name="Oval 51"/>
          <p:cNvSpPr>
            <a:spLocks noChangeArrowheads="1"/>
          </p:cNvSpPr>
          <p:nvPr/>
        </p:nvSpPr>
        <p:spPr bwMode="auto">
          <a:xfrm>
            <a:off x="6400800" y="24384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0" name="Oval 52"/>
          <p:cNvSpPr>
            <a:spLocks noChangeArrowheads="1"/>
          </p:cNvSpPr>
          <p:nvPr/>
        </p:nvSpPr>
        <p:spPr bwMode="auto">
          <a:xfrm>
            <a:off x="7010400" y="24384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1" name="Oval 53"/>
          <p:cNvSpPr>
            <a:spLocks noChangeArrowheads="1"/>
          </p:cNvSpPr>
          <p:nvPr/>
        </p:nvSpPr>
        <p:spPr bwMode="auto">
          <a:xfrm>
            <a:off x="7391400" y="23622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2" name="Oval 54"/>
          <p:cNvSpPr>
            <a:spLocks noChangeArrowheads="1"/>
          </p:cNvSpPr>
          <p:nvPr/>
        </p:nvSpPr>
        <p:spPr bwMode="auto">
          <a:xfrm>
            <a:off x="7162800" y="22860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3" name="Oval 55"/>
          <p:cNvSpPr>
            <a:spLocks noChangeArrowheads="1"/>
          </p:cNvSpPr>
          <p:nvPr/>
        </p:nvSpPr>
        <p:spPr bwMode="auto">
          <a:xfrm>
            <a:off x="6858000" y="25908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4" name="Oval 56"/>
          <p:cNvSpPr>
            <a:spLocks noChangeArrowheads="1"/>
          </p:cNvSpPr>
          <p:nvPr/>
        </p:nvSpPr>
        <p:spPr bwMode="auto">
          <a:xfrm>
            <a:off x="7239000" y="25146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5" name="Oval 57"/>
          <p:cNvSpPr>
            <a:spLocks noChangeArrowheads="1"/>
          </p:cNvSpPr>
          <p:nvPr/>
        </p:nvSpPr>
        <p:spPr bwMode="auto">
          <a:xfrm>
            <a:off x="7086600" y="26670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6" name="Oval 58"/>
          <p:cNvSpPr>
            <a:spLocks noChangeArrowheads="1"/>
          </p:cNvSpPr>
          <p:nvPr/>
        </p:nvSpPr>
        <p:spPr bwMode="auto">
          <a:xfrm>
            <a:off x="7239000" y="15240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7" name="Oval 59"/>
          <p:cNvSpPr>
            <a:spLocks noChangeArrowheads="1"/>
          </p:cNvSpPr>
          <p:nvPr/>
        </p:nvSpPr>
        <p:spPr bwMode="auto">
          <a:xfrm>
            <a:off x="7010400" y="15240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8" name="Oval 60"/>
          <p:cNvSpPr>
            <a:spLocks noChangeArrowheads="1"/>
          </p:cNvSpPr>
          <p:nvPr/>
        </p:nvSpPr>
        <p:spPr bwMode="auto">
          <a:xfrm>
            <a:off x="6781800" y="14478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9" name="Oval 61"/>
          <p:cNvSpPr>
            <a:spLocks noChangeArrowheads="1"/>
          </p:cNvSpPr>
          <p:nvPr/>
        </p:nvSpPr>
        <p:spPr bwMode="auto">
          <a:xfrm>
            <a:off x="7543800" y="19050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50" name="Oval 62"/>
          <p:cNvSpPr>
            <a:spLocks noChangeArrowheads="1"/>
          </p:cNvSpPr>
          <p:nvPr/>
        </p:nvSpPr>
        <p:spPr bwMode="auto">
          <a:xfrm>
            <a:off x="7696200" y="17526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51" name="Oval 63"/>
          <p:cNvSpPr>
            <a:spLocks noChangeArrowheads="1"/>
          </p:cNvSpPr>
          <p:nvPr/>
        </p:nvSpPr>
        <p:spPr bwMode="auto">
          <a:xfrm>
            <a:off x="7772400" y="19812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52" name="Oval 64"/>
          <p:cNvSpPr>
            <a:spLocks noChangeArrowheads="1"/>
          </p:cNvSpPr>
          <p:nvPr/>
        </p:nvSpPr>
        <p:spPr bwMode="auto">
          <a:xfrm>
            <a:off x="7620000" y="24384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53" name="Oval 65"/>
          <p:cNvSpPr>
            <a:spLocks noChangeArrowheads="1"/>
          </p:cNvSpPr>
          <p:nvPr/>
        </p:nvSpPr>
        <p:spPr bwMode="auto">
          <a:xfrm>
            <a:off x="7848600" y="16002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54" name="Oval 66"/>
          <p:cNvSpPr>
            <a:spLocks noChangeArrowheads="1"/>
          </p:cNvSpPr>
          <p:nvPr/>
        </p:nvSpPr>
        <p:spPr bwMode="auto">
          <a:xfrm>
            <a:off x="8001000" y="20574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55" name="Oval 67"/>
          <p:cNvSpPr>
            <a:spLocks noChangeArrowheads="1"/>
          </p:cNvSpPr>
          <p:nvPr/>
        </p:nvSpPr>
        <p:spPr bwMode="auto">
          <a:xfrm>
            <a:off x="7467600" y="25908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56" name="Oval 68"/>
          <p:cNvSpPr>
            <a:spLocks noChangeArrowheads="1"/>
          </p:cNvSpPr>
          <p:nvPr/>
        </p:nvSpPr>
        <p:spPr bwMode="auto">
          <a:xfrm>
            <a:off x="7924800" y="18288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57" name="Text Box 69"/>
          <p:cNvSpPr txBox="1">
            <a:spLocks noChangeArrowheads="1"/>
          </p:cNvSpPr>
          <p:nvPr/>
        </p:nvSpPr>
        <p:spPr bwMode="auto">
          <a:xfrm>
            <a:off x="457200" y="58674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Dispersed </a:t>
            </a:r>
          </a:p>
        </p:txBody>
      </p:sp>
      <p:sp>
        <p:nvSpPr>
          <p:cNvPr id="63558" name="Text Box 70"/>
          <p:cNvSpPr txBox="1">
            <a:spLocks noChangeArrowheads="1"/>
          </p:cNvSpPr>
          <p:nvPr/>
        </p:nvSpPr>
        <p:spPr bwMode="auto">
          <a:xfrm>
            <a:off x="3352800" y="58674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Linear </a:t>
            </a:r>
          </a:p>
        </p:txBody>
      </p:sp>
      <p:sp>
        <p:nvSpPr>
          <p:cNvPr id="63559" name="Text Box 71"/>
          <p:cNvSpPr txBox="1">
            <a:spLocks noChangeArrowheads="1"/>
          </p:cNvSpPr>
          <p:nvPr/>
        </p:nvSpPr>
        <p:spPr bwMode="auto">
          <a:xfrm>
            <a:off x="6172200" y="58674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Nucleated</a:t>
            </a:r>
          </a:p>
        </p:txBody>
      </p:sp>
    </p:spTree>
    <p:extLst>
      <p:ext uri="{BB962C8B-B14F-4D97-AF65-F5344CB8AC3E}">
        <p14:creationId xmlns:p14="http://schemas.microsoft.com/office/powerpoint/2010/main" val="424259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Nucleated, Linear or Dispersed?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buFontTx/>
              <a:buChar char="•"/>
            </a:pPr>
            <a:endParaRPr lang="en-US" sz="2400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4038600" y="5943600"/>
            <a:ext cx="441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Why?</a:t>
            </a:r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627813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89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Settlement Patterns and Hierarchy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395288" y="908050"/>
            <a:ext cx="8388350" cy="8223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/>
              <a:t>Using your OS map find as many examples of settlement patterns as you can and fill in the table below.  </a:t>
            </a:r>
          </a:p>
        </p:txBody>
      </p:sp>
      <p:grpSp>
        <p:nvGrpSpPr>
          <p:cNvPr id="65569" name="Group 33"/>
          <p:cNvGrpSpPr>
            <a:grpSpLocks/>
          </p:cNvGrpSpPr>
          <p:nvPr/>
        </p:nvGrpSpPr>
        <p:grpSpPr bwMode="auto">
          <a:xfrm>
            <a:off x="684213" y="2276475"/>
            <a:ext cx="7705725" cy="1944688"/>
            <a:chOff x="431" y="1434"/>
            <a:chExt cx="4854" cy="1225"/>
          </a:xfrm>
        </p:grpSpPr>
        <p:sp>
          <p:nvSpPr>
            <p:cNvPr id="65549" name="Rectangle 13"/>
            <p:cNvSpPr>
              <a:spLocks noChangeArrowheads="1"/>
            </p:cNvSpPr>
            <p:nvPr/>
          </p:nvSpPr>
          <p:spPr bwMode="auto">
            <a:xfrm>
              <a:off x="2950" y="2166"/>
              <a:ext cx="165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fontAlgn="b"/>
              <a:r>
                <a:rPr lang="en-GB"/>
                <a:t> </a:t>
              </a:r>
            </a:p>
          </p:txBody>
        </p:sp>
        <p:sp>
          <p:nvSpPr>
            <p:cNvPr id="65550" name="Rectangle 14"/>
            <p:cNvSpPr>
              <a:spLocks noChangeArrowheads="1"/>
            </p:cNvSpPr>
            <p:nvPr/>
          </p:nvSpPr>
          <p:spPr bwMode="auto">
            <a:xfrm>
              <a:off x="1592" y="2166"/>
              <a:ext cx="1358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ctr"/>
              <a:r>
                <a:rPr lang="en-GB"/>
                <a:t> </a:t>
              </a:r>
            </a:p>
          </p:txBody>
        </p:sp>
        <p:sp>
          <p:nvSpPr>
            <p:cNvPr id="65551" name="Rectangle 15"/>
            <p:cNvSpPr>
              <a:spLocks noChangeArrowheads="1"/>
            </p:cNvSpPr>
            <p:nvPr/>
          </p:nvSpPr>
          <p:spPr bwMode="auto">
            <a:xfrm>
              <a:off x="431" y="2166"/>
              <a:ext cx="116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ctr"/>
              <a:r>
                <a:rPr lang="en-GB"/>
                <a:t> </a:t>
              </a:r>
            </a:p>
          </p:txBody>
        </p:sp>
        <p:sp>
          <p:nvSpPr>
            <p:cNvPr id="65552" name="Rectangle 16"/>
            <p:cNvSpPr>
              <a:spLocks noChangeArrowheads="1"/>
            </p:cNvSpPr>
            <p:nvPr/>
          </p:nvSpPr>
          <p:spPr bwMode="auto">
            <a:xfrm>
              <a:off x="2950" y="1686"/>
              <a:ext cx="165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ctr"/>
              <a:endParaRPr lang="en-GB" dirty="0"/>
            </a:p>
          </p:txBody>
        </p:sp>
        <p:sp>
          <p:nvSpPr>
            <p:cNvPr id="65553" name="Rectangle 17"/>
            <p:cNvSpPr>
              <a:spLocks noChangeArrowheads="1"/>
            </p:cNvSpPr>
            <p:nvPr/>
          </p:nvSpPr>
          <p:spPr bwMode="auto">
            <a:xfrm>
              <a:off x="1592" y="1686"/>
              <a:ext cx="1358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ctr"/>
              <a:endParaRPr lang="en-GB" dirty="0"/>
            </a:p>
          </p:txBody>
        </p:sp>
        <p:sp>
          <p:nvSpPr>
            <p:cNvPr id="65554" name="Rectangle 18"/>
            <p:cNvSpPr>
              <a:spLocks noChangeArrowheads="1"/>
            </p:cNvSpPr>
            <p:nvPr/>
          </p:nvSpPr>
          <p:spPr bwMode="auto">
            <a:xfrm>
              <a:off x="431" y="1686"/>
              <a:ext cx="116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ctr"/>
              <a:endParaRPr lang="en-GB" dirty="0"/>
            </a:p>
          </p:txBody>
        </p:sp>
        <p:sp>
          <p:nvSpPr>
            <p:cNvPr id="65555" name="Rectangle 19"/>
            <p:cNvSpPr>
              <a:spLocks noChangeArrowheads="1"/>
            </p:cNvSpPr>
            <p:nvPr/>
          </p:nvSpPr>
          <p:spPr bwMode="auto">
            <a:xfrm>
              <a:off x="2950" y="1434"/>
              <a:ext cx="16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fontAlgn="b"/>
              <a:r>
                <a:rPr lang="en-GB" u="sng">
                  <a:latin typeface="Comic Sans MS" pitchFamily="66" charset="0"/>
                </a:rPr>
                <a:t>Settlement Pattern</a:t>
              </a:r>
              <a:endParaRPr lang="en-GB"/>
            </a:p>
          </p:txBody>
        </p:sp>
        <p:sp>
          <p:nvSpPr>
            <p:cNvPr id="65556" name="Rectangle 20"/>
            <p:cNvSpPr>
              <a:spLocks noChangeArrowheads="1"/>
            </p:cNvSpPr>
            <p:nvPr/>
          </p:nvSpPr>
          <p:spPr bwMode="auto">
            <a:xfrm>
              <a:off x="1592" y="1434"/>
              <a:ext cx="135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fontAlgn="b"/>
              <a:r>
                <a:rPr lang="en-GB" u="sng">
                  <a:latin typeface="Comic Sans MS" pitchFamily="66" charset="0"/>
                </a:rPr>
                <a:t>Grid Reference</a:t>
              </a:r>
              <a:endParaRPr lang="en-GB"/>
            </a:p>
          </p:txBody>
        </p:sp>
        <p:sp>
          <p:nvSpPr>
            <p:cNvPr id="65557" name="Rectangle 21"/>
            <p:cNvSpPr>
              <a:spLocks noChangeArrowheads="1"/>
            </p:cNvSpPr>
            <p:nvPr/>
          </p:nvSpPr>
          <p:spPr bwMode="auto">
            <a:xfrm>
              <a:off x="431" y="1434"/>
              <a:ext cx="1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fontAlgn="b"/>
              <a:r>
                <a:rPr lang="en-GB" u="sng">
                  <a:latin typeface="Comic Sans MS" pitchFamily="66" charset="0"/>
                </a:rPr>
                <a:t>Village Name</a:t>
              </a:r>
              <a:endParaRPr lang="en-GB"/>
            </a:p>
          </p:txBody>
        </p:sp>
        <p:sp>
          <p:nvSpPr>
            <p:cNvPr id="65558" name="Line 22"/>
            <p:cNvSpPr>
              <a:spLocks noChangeShapeType="1"/>
            </p:cNvSpPr>
            <p:nvPr/>
          </p:nvSpPr>
          <p:spPr bwMode="auto">
            <a:xfrm>
              <a:off x="431" y="1434"/>
              <a:ext cx="4173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9" name="Line 23"/>
            <p:cNvSpPr>
              <a:spLocks noChangeShapeType="1"/>
            </p:cNvSpPr>
            <p:nvPr/>
          </p:nvSpPr>
          <p:spPr bwMode="auto">
            <a:xfrm>
              <a:off x="431" y="2646"/>
              <a:ext cx="4173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0" name="Line 24"/>
            <p:cNvSpPr>
              <a:spLocks noChangeShapeType="1"/>
            </p:cNvSpPr>
            <p:nvPr/>
          </p:nvSpPr>
          <p:spPr bwMode="auto">
            <a:xfrm>
              <a:off x="431" y="1434"/>
              <a:ext cx="0" cy="121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1" name="Line 25"/>
            <p:cNvSpPr>
              <a:spLocks noChangeShapeType="1"/>
            </p:cNvSpPr>
            <p:nvPr/>
          </p:nvSpPr>
          <p:spPr bwMode="auto">
            <a:xfrm>
              <a:off x="4604" y="1434"/>
              <a:ext cx="0" cy="121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2" name="Line 26"/>
            <p:cNvSpPr>
              <a:spLocks noChangeShapeType="1"/>
            </p:cNvSpPr>
            <p:nvPr/>
          </p:nvSpPr>
          <p:spPr bwMode="auto">
            <a:xfrm>
              <a:off x="431" y="1686"/>
              <a:ext cx="4173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3" name="Line 27"/>
            <p:cNvSpPr>
              <a:spLocks noChangeShapeType="1"/>
            </p:cNvSpPr>
            <p:nvPr/>
          </p:nvSpPr>
          <p:spPr bwMode="auto">
            <a:xfrm>
              <a:off x="1592" y="1434"/>
              <a:ext cx="0" cy="121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4" name="Line 28"/>
            <p:cNvSpPr>
              <a:spLocks noChangeShapeType="1"/>
            </p:cNvSpPr>
            <p:nvPr/>
          </p:nvSpPr>
          <p:spPr bwMode="auto">
            <a:xfrm>
              <a:off x="2950" y="1434"/>
              <a:ext cx="0" cy="121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5" name="Line 29"/>
            <p:cNvSpPr>
              <a:spLocks noChangeShapeType="1"/>
            </p:cNvSpPr>
            <p:nvPr/>
          </p:nvSpPr>
          <p:spPr bwMode="auto">
            <a:xfrm>
              <a:off x="431" y="2166"/>
              <a:ext cx="4173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6" name="Rectangle 30"/>
            <p:cNvSpPr>
              <a:spLocks noChangeArrowheads="1"/>
            </p:cNvSpPr>
            <p:nvPr/>
          </p:nvSpPr>
          <p:spPr bwMode="auto">
            <a:xfrm>
              <a:off x="4604" y="1434"/>
              <a:ext cx="681" cy="12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7" name="Line 31"/>
            <p:cNvSpPr>
              <a:spLocks noChangeShapeType="1"/>
            </p:cNvSpPr>
            <p:nvPr/>
          </p:nvSpPr>
          <p:spPr bwMode="auto">
            <a:xfrm>
              <a:off x="4604" y="2160"/>
              <a:ext cx="6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8" name="Line 32"/>
            <p:cNvSpPr>
              <a:spLocks noChangeShapeType="1"/>
            </p:cNvSpPr>
            <p:nvPr/>
          </p:nvSpPr>
          <p:spPr bwMode="auto">
            <a:xfrm>
              <a:off x="4604" y="1661"/>
              <a:ext cx="6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70" name="Text Box 34"/>
          <p:cNvSpPr txBox="1">
            <a:spLocks noChangeArrowheads="1"/>
          </p:cNvSpPr>
          <p:nvPr/>
        </p:nvSpPr>
        <p:spPr bwMode="auto">
          <a:xfrm>
            <a:off x="7308850" y="2276475"/>
            <a:ext cx="100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u="sng"/>
              <a:t>Reason</a:t>
            </a:r>
          </a:p>
        </p:txBody>
      </p:sp>
    </p:spTree>
    <p:extLst>
      <p:ext uri="{BB962C8B-B14F-4D97-AF65-F5344CB8AC3E}">
        <p14:creationId xmlns:p14="http://schemas.microsoft.com/office/powerpoint/2010/main" val="217727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50825" y="1125538"/>
            <a:ext cx="5040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Today we are learning about…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50825" y="3141663"/>
            <a:ext cx="5040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Comic Sans MS" pitchFamily="66" charset="0"/>
              </a:rPr>
              <a:t>By the end of the lesson…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0" y="260350"/>
            <a:ext cx="9144000" cy="5191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u="sng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Settlement Patterns and Hierarchy</a:t>
            </a:r>
          </a:p>
        </p:txBody>
      </p:sp>
      <p:sp>
        <p:nvSpPr>
          <p:cNvPr id="73733" name="AutoShape 5"/>
          <p:cNvSpPr>
            <a:spLocks noChangeArrowheads="1"/>
          </p:cNvSpPr>
          <p:nvPr/>
        </p:nvSpPr>
        <p:spPr bwMode="auto">
          <a:xfrm>
            <a:off x="250825" y="1700213"/>
            <a:ext cx="8569325" cy="1296987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60001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2000"/>
              <a:t>the different shapes villages come in called </a:t>
            </a:r>
            <a:r>
              <a:rPr lang="en-GB" sz="2000" b="1"/>
              <a:t>patterns</a:t>
            </a:r>
            <a:r>
              <a:rPr lang="en-GB" sz="2000"/>
              <a:t>, these patterns are dictated by physical geography. </a:t>
            </a:r>
          </a:p>
          <a:p>
            <a:pPr algn="ctr"/>
            <a:r>
              <a:rPr lang="en-GB" sz="2000"/>
              <a:t>The size of settlements is also linked to the amount of services it has; this is called settlement </a:t>
            </a:r>
            <a:r>
              <a:rPr lang="en-GB" sz="2000" b="1"/>
              <a:t>hierarchy</a:t>
            </a:r>
            <a:r>
              <a:rPr lang="en-GB" sz="2000"/>
              <a:t>.</a:t>
            </a:r>
            <a:r>
              <a:rPr lang="en-GB" sz="2400"/>
              <a:t> </a:t>
            </a:r>
          </a:p>
        </p:txBody>
      </p:sp>
      <p:sp>
        <p:nvSpPr>
          <p:cNvPr id="73734" name="AutoShape 6"/>
          <p:cNvSpPr>
            <a:spLocks noChangeArrowheads="1"/>
          </p:cNvSpPr>
          <p:nvPr/>
        </p:nvSpPr>
        <p:spPr bwMode="auto">
          <a:xfrm>
            <a:off x="250825" y="3644900"/>
            <a:ext cx="8642350" cy="287972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60001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2000">
                <a:solidFill>
                  <a:srgbClr val="FF0000"/>
                </a:solidFill>
              </a:rPr>
              <a:t>ALL</a:t>
            </a:r>
            <a:r>
              <a:rPr lang="en-GB" sz="2000"/>
              <a:t> can </a:t>
            </a:r>
            <a:r>
              <a:rPr lang="en-GB" sz="2000" b="1"/>
              <a:t>identify</a:t>
            </a:r>
            <a:r>
              <a:rPr lang="en-GB" sz="2000"/>
              <a:t> settlement </a:t>
            </a:r>
            <a:r>
              <a:rPr lang="en-GB" sz="2000" b="1"/>
              <a:t>patterns </a:t>
            </a:r>
            <a:r>
              <a:rPr lang="en-GB" sz="2000"/>
              <a:t>and sort settlements by size (Level 3)</a:t>
            </a:r>
          </a:p>
          <a:p>
            <a:pPr algn="ctr"/>
            <a:endParaRPr lang="en-GB" sz="2000"/>
          </a:p>
          <a:p>
            <a:pPr algn="ctr"/>
            <a:r>
              <a:rPr lang="en-GB" sz="2000">
                <a:solidFill>
                  <a:srgbClr val="FF6600"/>
                </a:solidFill>
              </a:rPr>
              <a:t>MOST</a:t>
            </a:r>
            <a:r>
              <a:rPr lang="en-GB" sz="2000"/>
              <a:t> will be able to </a:t>
            </a:r>
            <a:r>
              <a:rPr lang="en-GB" sz="2000" b="1"/>
              <a:t>describe </a:t>
            </a:r>
            <a:r>
              <a:rPr lang="en-GB" sz="2000"/>
              <a:t>settlement </a:t>
            </a:r>
            <a:r>
              <a:rPr lang="en-GB" sz="2000" b="1"/>
              <a:t>patterns </a:t>
            </a:r>
            <a:r>
              <a:rPr lang="en-GB" sz="2000"/>
              <a:t>and settlement characteristics by size (Level 4)</a:t>
            </a:r>
          </a:p>
          <a:p>
            <a:pPr algn="ctr"/>
            <a:endParaRPr lang="en-GB" sz="2000"/>
          </a:p>
          <a:p>
            <a:pPr algn="ctr"/>
            <a:r>
              <a:rPr lang="en-GB" sz="2000">
                <a:solidFill>
                  <a:srgbClr val="009900"/>
                </a:solidFill>
              </a:rPr>
              <a:t>SOME</a:t>
            </a:r>
            <a:r>
              <a:rPr lang="en-GB" sz="2000"/>
              <a:t> will be able to </a:t>
            </a:r>
            <a:r>
              <a:rPr lang="en-GB" sz="2000" b="1"/>
              <a:t>explain</a:t>
            </a:r>
            <a:r>
              <a:rPr lang="en-GB" sz="2000"/>
              <a:t> why a settlement has a certain </a:t>
            </a:r>
            <a:r>
              <a:rPr lang="en-GB" sz="2000" b="1"/>
              <a:t>pattern</a:t>
            </a:r>
            <a:r>
              <a:rPr lang="en-GB" sz="2000"/>
              <a:t> and explain the link between size and the number of </a:t>
            </a:r>
            <a:r>
              <a:rPr lang="en-GB" sz="2000" b="1"/>
              <a:t>services</a:t>
            </a:r>
            <a:r>
              <a:rPr lang="en-GB" sz="2000"/>
              <a:t> it has  (Level 5)</a:t>
            </a:r>
          </a:p>
        </p:txBody>
      </p:sp>
    </p:spTree>
    <p:extLst>
      <p:ext uri="{BB962C8B-B14F-4D97-AF65-F5344CB8AC3E}">
        <p14:creationId xmlns:p14="http://schemas.microsoft.com/office/powerpoint/2010/main" val="207354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Nucleated, Linear or Dispersed?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buFontTx/>
              <a:buChar char="•"/>
            </a:pPr>
            <a:endParaRPr lang="en-US" sz="2400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981075"/>
            <a:ext cx="6048375" cy="502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4140200" y="6338888"/>
            <a:ext cx="441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4279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Nucleated, Linear or Dispersed?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buFontTx/>
              <a:buChar char="•"/>
            </a:pPr>
            <a:endParaRPr lang="en-US" sz="2400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995738" y="6338888"/>
            <a:ext cx="441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Why?</a:t>
            </a: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908050"/>
            <a:ext cx="4014788" cy="51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Nucleated, Linear or Dispearsed?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buFontTx/>
              <a:buChar char="•"/>
            </a:pPr>
            <a:endParaRPr lang="en-US" sz="2400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4140200" y="6338888"/>
            <a:ext cx="441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Why?</a:t>
            </a:r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7848600" cy="515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5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Nucleated, Linear or Dispersed?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buFontTx/>
              <a:buChar char="•"/>
            </a:pPr>
            <a:endParaRPr lang="en-US" sz="2400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4114800" y="5791200"/>
            <a:ext cx="441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Why?</a:t>
            </a: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431213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02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Nucleated, Linear or Dispersed?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buFontTx/>
              <a:buChar char="•"/>
            </a:pPr>
            <a:endParaRPr lang="en-US" sz="2400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962400" y="6096000"/>
            <a:ext cx="441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Why?</a:t>
            </a:r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923088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68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Nucleated, Linear or Dispersed?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buFontTx/>
              <a:buChar char="•"/>
            </a:pPr>
            <a:endParaRPr lang="en-US" sz="240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038600" y="6019800"/>
            <a:ext cx="441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Why?</a:t>
            </a:r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7021513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32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2014-01-26T21:06:01Z</dcterms:created>
  <dcterms:modified xsi:type="dcterms:W3CDTF">2014-01-26T21:06:18Z</dcterms:modified>
</cp:coreProperties>
</file>