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6F77-51D4-6311-9C70-3B9EAC15FE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681B889-CE23-2ADF-BCBD-1DED03D6B2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39D62B-60E4-2D68-D1A0-1DD4D2086E87}"/>
              </a:ext>
            </a:extLst>
          </p:cNvPr>
          <p:cNvSpPr>
            <a:spLocks noGrp="1"/>
          </p:cNvSpPr>
          <p:nvPr>
            <p:ph type="dt" sz="half" idx="10"/>
          </p:nvPr>
        </p:nvSpPr>
        <p:spPr/>
        <p:txBody>
          <a:bodyPr/>
          <a:lstStyle/>
          <a:p>
            <a:fld id="{00E31F40-D81E-4F34-87AA-0ABB3D87BEF5}" type="datetimeFigureOut">
              <a:rPr lang="en-GB" smtClean="0"/>
              <a:t>12/12/2023</a:t>
            </a:fld>
            <a:endParaRPr lang="en-GB"/>
          </a:p>
        </p:txBody>
      </p:sp>
      <p:sp>
        <p:nvSpPr>
          <p:cNvPr id="5" name="Footer Placeholder 4">
            <a:extLst>
              <a:ext uri="{FF2B5EF4-FFF2-40B4-BE49-F238E27FC236}">
                <a16:creationId xmlns:a16="http://schemas.microsoft.com/office/drawing/2014/main" id="{B92045E4-38BE-6DD4-F7AC-B6905064B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E452F3-D371-8871-F40C-465C8F48C206}"/>
              </a:ext>
            </a:extLst>
          </p:cNvPr>
          <p:cNvSpPr>
            <a:spLocks noGrp="1"/>
          </p:cNvSpPr>
          <p:nvPr>
            <p:ph type="sldNum" sz="quarter" idx="12"/>
          </p:nvPr>
        </p:nvSpPr>
        <p:spPr/>
        <p:txBody>
          <a:bodyPr/>
          <a:lstStyle/>
          <a:p>
            <a:fld id="{4F60F191-4356-42BA-90BA-1E9E2CBB79EE}" type="slidenum">
              <a:rPr lang="en-GB" smtClean="0"/>
              <a:t>‹#›</a:t>
            </a:fld>
            <a:endParaRPr lang="en-GB"/>
          </a:p>
        </p:txBody>
      </p:sp>
    </p:spTree>
    <p:extLst>
      <p:ext uri="{BB962C8B-B14F-4D97-AF65-F5344CB8AC3E}">
        <p14:creationId xmlns:p14="http://schemas.microsoft.com/office/powerpoint/2010/main" val="3328204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CF5FE-1A63-87FE-6694-7444D4257E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8E0B67-0832-52DE-311F-0D5DABBF1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F9B0D1-420E-6FAC-37DA-C82AE43359DF}"/>
              </a:ext>
            </a:extLst>
          </p:cNvPr>
          <p:cNvSpPr>
            <a:spLocks noGrp="1"/>
          </p:cNvSpPr>
          <p:nvPr>
            <p:ph type="dt" sz="half" idx="10"/>
          </p:nvPr>
        </p:nvSpPr>
        <p:spPr/>
        <p:txBody>
          <a:bodyPr/>
          <a:lstStyle/>
          <a:p>
            <a:fld id="{00E31F40-D81E-4F34-87AA-0ABB3D87BEF5}" type="datetimeFigureOut">
              <a:rPr lang="en-GB" smtClean="0"/>
              <a:t>12/12/2023</a:t>
            </a:fld>
            <a:endParaRPr lang="en-GB"/>
          </a:p>
        </p:txBody>
      </p:sp>
      <p:sp>
        <p:nvSpPr>
          <p:cNvPr id="5" name="Footer Placeholder 4">
            <a:extLst>
              <a:ext uri="{FF2B5EF4-FFF2-40B4-BE49-F238E27FC236}">
                <a16:creationId xmlns:a16="http://schemas.microsoft.com/office/drawing/2014/main" id="{AA428764-738F-C860-F202-467F0BC9C8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FCA06D-EECC-4818-6B17-B8C6C927DD1E}"/>
              </a:ext>
            </a:extLst>
          </p:cNvPr>
          <p:cNvSpPr>
            <a:spLocks noGrp="1"/>
          </p:cNvSpPr>
          <p:nvPr>
            <p:ph type="sldNum" sz="quarter" idx="12"/>
          </p:nvPr>
        </p:nvSpPr>
        <p:spPr/>
        <p:txBody>
          <a:bodyPr/>
          <a:lstStyle/>
          <a:p>
            <a:fld id="{4F60F191-4356-42BA-90BA-1E9E2CBB79EE}" type="slidenum">
              <a:rPr lang="en-GB" smtClean="0"/>
              <a:t>‹#›</a:t>
            </a:fld>
            <a:endParaRPr lang="en-GB"/>
          </a:p>
        </p:txBody>
      </p:sp>
    </p:spTree>
    <p:extLst>
      <p:ext uri="{BB962C8B-B14F-4D97-AF65-F5344CB8AC3E}">
        <p14:creationId xmlns:p14="http://schemas.microsoft.com/office/powerpoint/2010/main" val="345381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2E0078-A364-81DE-ABD1-9588B0FE7E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111A4B-1FE0-DACB-7C38-52A82BD276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410E15-7B9F-3526-3367-AE87D1272232}"/>
              </a:ext>
            </a:extLst>
          </p:cNvPr>
          <p:cNvSpPr>
            <a:spLocks noGrp="1"/>
          </p:cNvSpPr>
          <p:nvPr>
            <p:ph type="dt" sz="half" idx="10"/>
          </p:nvPr>
        </p:nvSpPr>
        <p:spPr/>
        <p:txBody>
          <a:bodyPr/>
          <a:lstStyle/>
          <a:p>
            <a:fld id="{00E31F40-D81E-4F34-87AA-0ABB3D87BEF5}" type="datetimeFigureOut">
              <a:rPr lang="en-GB" smtClean="0"/>
              <a:t>12/12/2023</a:t>
            </a:fld>
            <a:endParaRPr lang="en-GB"/>
          </a:p>
        </p:txBody>
      </p:sp>
      <p:sp>
        <p:nvSpPr>
          <p:cNvPr id="5" name="Footer Placeholder 4">
            <a:extLst>
              <a:ext uri="{FF2B5EF4-FFF2-40B4-BE49-F238E27FC236}">
                <a16:creationId xmlns:a16="http://schemas.microsoft.com/office/drawing/2014/main" id="{53420621-0EB7-F2E8-5F0A-B8835A4B48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F7D746-8C52-BD6E-EFAA-25A3B530EA4B}"/>
              </a:ext>
            </a:extLst>
          </p:cNvPr>
          <p:cNvSpPr>
            <a:spLocks noGrp="1"/>
          </p:cNvSpPr>
          <p:nvPr>
            <p:ph type="sldNum" sz="quarter" idx="12"/>
          </p:nvPr>
        </p:nvSpPr>
        <p:spPr/>
        <p:txBody>
          <a:bodyPr/>
          <a:lstStyle/>
          <a:p>
            <a:fld id="{4F60F191-4356-42BA-90BA-1E9E2CBB79EE}" type="slidenum">
              <a:rPr lang="en-GB" smtClean="0"/>
              <a:t>‹#›</a:t>
            </a:fld>
            <a:endParaRPr lang="en-GB"/>
          </a:p>
        </p:txBody>
      </p:sp>
    </p:spTree>
    <p:extLst>
      <p:ext uri="{BB962C8B-B14F-4D97-AF65-F5344CB8AC3E}">
        <p14:creationId xmlns:p14="http://schemas.microsoft.com/office/powerpoint/2010/main" val="244795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92D0B-B154-CF11-B4A3-0592B3827B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B2BEA8-55F1-990A-831D-153FD06E12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20C0FF-AA8F-D8DE-129A-9EDF1A6B14D0}"/>
              </a:ext>
            </a:extLst>
          </p:cNvPr>
          <p:cNvSpPr>
            <a:spLocks noGrp="1"/>
          </p:cNvSpPr>
          <p:nvPr>
            <p:ph type="dt" sz="half" idx="10"/>
          </p:nvPr>
        </p:nvSpPr>
        <p:spPr/>
        <p:txBody>
          <a:bodyPr/>
          <a:lstStyle/>
          <a:p>
            <a:fld id="{00E31F40-D81E-4F34-87AA-0ABB3D87BEF5}" type="datetimeFigureOut">
              <a:rPr lang="en-GB" smtClean="0"/>
              <a:t>12/12/2023</a:t>
            </a:fld>
            <a:endParaRPr lang="en-GB"/>
          </a:p>
        </p:txBody>
      </p:sp>
      <p:sp>
        <p:nvSpPr>
          <p:cNvPr id="5" name="Footer Placeholder 4">
            <a:extLst>
              <a:ext uri="{FF2B5EF4-FFF2-40B4-BE49-F238E27FC236}">
                <a16:creationId xmlns:a16="http://schemas.microsoft.com/office/drawing/2014/main" id="{D9DF3EFC-C2C6-79B7-16B7-72B2B7B45B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C79B25-37D6-9FDB-79E2-4833BBF3F58C}"/>
              </a:ext>
            </a:extLst>
          </p:cNvPr>
          <p:cNvSpPr>
            <a:spLocks noGrp="1"/>
          </p:cNvSpPr>
          <p:nvPr>
            <p:ph type="sldNum" sz="quarter" idx="12"/>
          </p:nvPr>
        </p:nvSpPr>
        <p:spPr/>
        <p:txBody>
          <a:bodyPr/>
          <a:lstStyle/>
          <a:p>
            <a:fld id="{4F60F191-4356-42BA-90BA-1E9E2CBB79EE}" type="slidenum">
              <a:rPr lang="en-GB" smtClean="0"/>
              <a:t>‹#›</a:t>
            </a:fld>
            <a:endParaRPr lang="en-GB"/>
          </a:p>
        </p:txBody>
      </p:sp>
    </p:spTree>
    <p:extLst>
      <p:ext uri="{BB962C8B-B14F-4D97-AF65-F5344CB8AC3E}">
        <p14:creationId xmlns:p14="http://schemas.microsoft.com/office/powerpoint/2010/main" val="246381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8A92F-4A63-B1EA-03D1-A62D2EBC67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D530B0B-4E8B-3F78-746C-435ADD9555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96E9B9-13CE-5867-6426-A659E51BB78A}"/>
              </a:ext>
            </a:extLst>
          </p:cNvPr>
          <p:cNvSpPr>
            <a:spLocks noGrp="1"/>
          </p:cNvSpPr>
          <p:nvPr>
            <p:ph type="dt" sz="half" idx="10"/>
          </p:nvPr>
        </p:nvSpPr>
        <p:spPr/>
        <p:txBody>
          <a:bodyPr/>
          <a:lstStyle/>
          <a:p>
            <a:fld id="{00E31F40-D81E-4F34-87AA-0ABB3D87BEF5}" type="datetimeFigureOut">
              <a:rPr lang="en-GB" smtClean="0"/>
              <a:t>12/12/2023</a:t>
            </a:fld>
            <a:endParaRPr lang="en-GB"/>
          </a:p>
        </p:txBody>
      </p:sp>
      <p:sp>
        <p:nvSpPr>
          <p:cNvPr id="5" name="Footer Placeholder 4">
            <a:extLst>
              <a:ext uri="{FF2B5EF4-FFF2-40B4-BE49-F238E27FC236}">
                <a16:creationId xmlns:a16="http://schemas.microsoft.com/office/drawing/2014/main" id="{3D0A9229-DA85-9039-FECC-FB4BFB4634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B8FD2C-36C5-93FA-A6E9-153866B77D88}"/>
              </a:ext>
            </a:extLst>
          </p:cNvPr>
          <p:cNvSpPr>
            <a:spLocks noGrp="1"/>
          </p:cNvSpPr>
          <p:nvPr>
            <p:ph type="sldNum" sz="quarter" idx="12"/>
          </p:nvPr>
        </p:nvSpPr>
        <p:spPr/>
        <p:txBody>
          <a:bodyPr/>
          <a:lstStyle/>
          <a:p>
            <a:fld id="{4F60F191-4356-42BA-90BA-1E9E2CBB79EE}" type="slidenum">
              <a:rPr lang="en-GB" smtClean="0"/>
              <a:t>‹#›</a:t>
            </a:fld>
            <a:endParaRPr lang="en-GB"/>
          </a:p>
        </p:txBody>
      </p:sp>
    </p:spTree>
    <p:extLst>
      <p:ext uri="{BB962C8B-B14F-4D97-AF65-F5344CB8AC3E}">
        <p14:creationId xmlns:p14="http://schemas.microsoft.com/office/powerpoint/2010/main" val="36734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0E8E-9210-9949-3530-6A2E8B38EA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7A5C4E-E46D-3BB3-F607-0453AA82BA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B5030B-F552-5BFD-2D45-190FEAE471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258CB6-670C-88DF-5A71-4000D7C6D6E4}"/>
              </a:ext>
            </a:extLst>
          </p:cNvPr>
          <p:cNvSpPr>
            <a:spLocks noGrp="1"/>
          </p:cNvSpPr>
          <p:nvPr>
            <p:ph type="dt" sz="half" idx="10"/>
          </p:nvPr>
        </p:nvSpPr>
        <p:spPr/>
        <p:txBody>
          <a:bodyPr/>
          <a:lstStyle/>
          <a:p>
            <a:fld id="{00E31F40-D81E-4F34-87AA-0ABB3D87BEF5}" type="datetimeFigureOut">
              <a:rPr lang="en-GB" smtClean="0"/>
              <a:t>12/12/2023</a:t>
            </a:fld>
            <a:endParaRPr lang="en-GB"/>
          </a:p>
        </p:txBody>
      </p:sp>
      <p:sp>
        <p:nvSpPr>
          <p:cNvPr id="6" name="Footer Placeholder 5">
            <a:extLst>
              <a:ext uri="{FF2B5EF4-FFF2-40B4-BE49-F238E27FC236}">
                <a16:creationId xmlns:a16="http://schemas.microsoft.com/office/drawing/2014/main" id="{0A7E4EC6-5C33-38A2-B9CC-27E005F909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0AD561-1510-B256-7AE4-83E97B6BF0DC}"/>
              </a:ext>
            </a:extLst>
          </p:cNvPr>
          <p:cNvSpPr>
            <a:spLocks noGrp="1"/>
          </p:cNvSpPr>
          <p:nvPr>
            <p:ph type="sldNum" sz="quarter" idx="12"/>
          </p:nvPr>
        </p:nvSpPr>
        <p:spPr/>
        <p:txBody>
          <a:bodyPr/>
          <a:lstStyle/>
          <a:p>
            <a:fld id="{4F60F191-4356-42BA-90BA-1E9E2CBB79EE}" type="slidenum">
              <a:rPr lang="en-GB" smtClean="0"/>
              <a:t>‹#›</a:t>
            </a:fld>
            <a:endParaRPr lang="en-GB"/>
          </a:p>
        </p:txBody>
      </p:sp>
    </p:spTree>
    <p:extLst>
      <p:ext uri="{BB962C8B-B14F-4D97-AF65-F5344CB8AC3E}">
        <p14:creationId xmlns:p14="http://schemas.microsoft.com/office/powerpoint/2010/main" val="2428681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72A89-D366-4AC6-D076-3FD015CAB7B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D91FA8-2A31-734D-1E82-87DE049FC2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632A2F-386F-8156-FC21-9317DA5560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15240B4-7DD7-E4A1-A39E-39D3817E3D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291602-DE0B-DB04-8BAC-205CF4B455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086938-6415-7401-F9E3-DC51B94D81F1}"/>
              </a:ext>
            </a:extLst>
          </p:cNvPr>
          <p:cNvSpPr>
            <a:spLocks noGrp="1"/>
          </p:cNvSpPr>
          <p:nvPr>
            <p:ph type="dt" sz="half" idx="10"/>
          </p:nvPr>
        </p:nvSpPr>
        <p:spPr/>
        <p:txBody>
          <a:bodyPr/>
          <a:lstStyle/>
          <a:p>
            <a:fld id="{00E31F40-D81E-4F34-87AA-0ABB3D87BEF5}" type="datetimeFigureOut">
              <a:rPr lang="en-GB" smtClean="0"/>
              <a:t>12/12/2023</a:t>
            </a:fld>
            <a:endParaRPr lang="en-GB"/>
          </a:p>
        </p:txBody>
      </p:sp>
      <p:sp>
        <p:nvSpPr>
          <p:cNvPr id="8" name="Footer Placeholder 7">
            <a:extLst>
              <a:ext uri="{FF2B5EF4-FFF2-40B4-BE49-F238E27FC236}">
                <a16:creationId xmlns:a16="http://schemas.microsoft.com/office/drawing/2014/main" id="{02731639-AABF-F584-4982-7E5D68771B0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87D505E-CD82-7C6A-E166-D00E74C82C79}"/>
              </a:ext>
            </a:extLst>
          </p:cNvPr>
          <p:cNvSpPr>
            <a:spLocks noGrp="1"/>
          </p:cNvSpPr>
          <p:nvPr>
            <p:ph type="sldNum" sz="quarter" idx="12"/>
          </p:nvPr>
        </p:nvSpPr>
        <p:spPr/>
        <p:txBody>
          <a:bodyPr/>
          <a:lstStyle/>
          <a:p>
            <a:fld id="{4F60F191-4356-42BA-90BA-1E9E2CBB79EE}" type="slidenum">
              <a:rPr lang="en-GB" smtClean="0"/>
              <a:t>‹#›</a:t>
            </a:fld>
            <a:endParaRPr lang="en-GB"/>
          </a:p>
        </p:txBody>
      </p:sp>
    </p:spTree>
    <p:extLst>
      <p:ext uri="{BB962C8B-B14F-4D97-AF65-F5344CB8AC3E}">
        <p14:creationId xmlns:p14="http://schemas.microsoft.com/office/powerpoint/2010/main" val="34563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C8C1-991D-D0F9-7A27-3FEBE209DC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A6A4E5-333D-ECD2-F26B-3FDF4713E0D3}"/>
              </a:ext>
            </a:extLst>
          </p:cNvPr>
          <p:cNvSpPr>
            <a:spLocks noGrp="1"/>
          </p:cNvSpPr>
          <p:nvPr>
            <p:ph type="dt" sz="half" idx="10"/>
          </p:nvPr>
        </p:nvSpPr>
        <p:spPr/>
        <p:txBody>
          <a:bodyPr/>
          <a:lstStyle/>
          <a:p>
            <a:fld id="{00E31F40-D81E-4F34-87AA-0ABB3D87BEF5}" type="datetimeFigureOut">
              <a:rPr lang="en-GB" smtClean="0"/>
              <a:t>12/12/2023</a:t>
            </a:fld>
            <a:endParaRPr lang="en-GB"/>
          </a:p>
        </p:txBody>
      </p:sp>
      <p:sp>
        <p:nvSpPr>
          <p:cNvPr id="4" name="Footer Placeholder 3">
            <a:extLst>
              <a:ext uri="{FF2B5EF4-FFF2-40B4-BE49-F238E27FC236}">
                <a16:creationId xmlns:a16="http://schemas.microsoft.com/office/drawing/2014/main" id="{0BCD1BDF-E099-A71F-4171-53F5EE2CC5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C5E860-9DC7-42AA-038F-5C7ED7D782CA}"/>
              </a:ext>
            </a:extLst>
          </p:cNvPr>
          <p:cNvSpPr>
            <a:spLocks noGrp="1"/>
          </p:cNvSpPr>
          <p:nvPr>
            <p:ph type="sldNum" sz="quarter" idx="12"/>
          </p:nvPr>
        </p:nvSpPr>
        <p:spPr/>
        <p:txBody>
          <a:bodyPr/>
          <a:lstStyle/>
          <a:p>
            <a:fld id="{4F60F191-4356-42BA-90BA-1E9E2CBB79EE}" type="slidenum">
              <a:rPr lang="en-GB" smtClean="0"/>
              <a:t>‹#›</a:t>
            </a:fld>
            <a:endParaRPr lang="en-GB"/>
          </a:p>
        </p:txBody>
      </p:sp>
    </p:spTree>
    <p:extLst>
      <p:ext uri="{BB962C8B-B14F-4D97-AF65-F5344CB8AC3E}">
        <p14:creationId xmlns:p14="http://schemas.microsoft.com/office/powerpoint/2010/main" val="45455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47963C-3EF6-A5C7-664E-3F8B6E9F1E32}"/>
              </a:ext>
            </a:extLst>
          </p:cNvPr>
          <p:cNvSpPr>
            <a:spLocks noGrp="1"/>
          </p:cNvSpPr>
          <p:nvPr>
            <p:ph type="dt" sz="half" idx="10"/>
          </p:nvPr>
        </p:nvSpPr>
        <p:spPr/>
        <p:txBody>
          <a:bodyPr/>
          <a:lstStyle/>
          <a:p>
            <a:fld id="{00E31F40-D81E-4F34-87AA-0ABB3D87BEF5}" type="datetimeFigureOut">
              <a:rPr lang="en-GB" smtClean="0"/>
              <a:t>12/12/2023</a:t>
            </a:fld>
            <a:endParaRPr lang="en-GB"/>
          </a:p>
        </p:txBody>
      </p:sp>
      <p:sp>
        <p:nvSpPr>
          <p:cNvPr id="3" name="Footer Placeholder 2">
            <a:extLst>
              <a:ext uri="{FF2B5EF4-FFF2-40B4-BE49-F238E27FC236}">
                <a16:creationId xmlns:a16="http://schemas.microsoft.com/office/drawing/2014/main" id="{EBA3774E-4BAA-012F-4171-C3DE6C9F8C2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33B6F37-59C7-6F48-A939-9FACB91A89E1}"/>
              </a:ext>
            </a:extLst>
          </p:cNvPr>
          <p:cNvSpPr>
            <a:spLocks noGrp="1"/>
          </p:cNvSpPr>
          <p:nvPr>
            <p:ph type="sldNum" sz="quarter" idx="12"/>
          </p:nvPr>
        </p:nvSpPr>
        <p:spPr/>
        <p:txBody>
          <a:bodyPr/>
          <a:lstStyle/>
          <a:p>
            <a:fld id="{4F60F191-4356-42BA-90BA-1E9E2CBB79EE}" type="slidenum">
              <a:rPr lang="en-GB" smtClean="0"/>
              <a:t>‹#›</a:t>
            </a:fld>
            <a:endParaRPr lang="en-GB"/>
          </a:p>
        </p:txBody>
      </p:sp>
    </p:spTree>
    <p:extLst>
      <p:ext uri="{BB962C8B-B14F-4D97-AF65-F5344CB8AC3E}">
        <p14:creationId xmlns:p14="http://schemas.microsoft.com/office/powerpoint/2010/main" val="3627901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86FA-5F8E-8494-4F87-5EEC25B0F6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6E9BCF-0808-12E3-842C-6D2492C2AA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CC19AB-4B62-2D51-A4A4-2B790A66D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BFDBC2-9B93-427A-09B3-0B8A6D9F2422}"/>
              </a:ext>
            </a:extLst>
          </p:cNvPr>
          <p:cNvSpPr>
            <a:spLocks noGrp="1"/>
          </p:cNvSpPr>
          <p:nvPr>
            <p:ph type="dt" sz="half" idx="10"/>
          </p:nvPr>
        </p:nvSpPr>
        <p:spPr/>
        <p:txBody>
          <a:bodyPr/>
          <a:lstStyle/>
          <a:p>
            <a:fld id="{00E31F40-D81E-4F34-87AA-0ABB3D87BEF5}" type="datetimeFigureOut">
              <a:rPr lang="en-GB" smtClean="0"/>
              <a:t>12/12/2023</a:t>
            </a:fld>
            <a:endParaRPr lang="en-GB"/>
          </a:p>
        </p:txBody>
      </p:sp>
      <p:sp>
        <p:nvSpPr>
          <p:cNvPr id="6" name="Footer Placeholder 5">
            <a:extLst>
              <a:ext uri="{FF2B5EF4-FFF2-40B4-BE49-F238E27FC236}">
                <a16:creationId xmlns:a16="http://schemas.microsoft.com/office/drawing/2014/main" id="{1673ED95-17D5-E58E-A59D-F6DEB132E3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8E1E00-AC90-EB1C-8115-ADF385B9D1D4}"/>
              </a:ext>
            </a:extLst>
          </p:cNvPr>
          <p:cNvSpPr>
            <a:spLocks noGrp="1"/>
          </p:cNvSpPr>
          <p:nvPr>
            <p:ph type="sldNum" sz="quarter" idx="12"/>
          </p:nvPr>
        </p:nvSpPr>
        <p:spPr/>
        <p:txBody>
          <a:bodyPr/>
          <a:lstStyle/>
          <a:p>
            <a:fld id="{4F60F191-4356-42BA-90BA-1E9E2CBB79EE}" type="slidenum">
              <a:rPr lang="en-GB" smtClean="0"/>
              <a:t>‹#›</a:t>
            </a:fld>
            <a:endParaRPr lang="en-GB"/>
          </a:p>
        </p:txBody>
      </p:sp>
    </p:spTree>
    <p:extLst>
      <p:ext uri="{BB962C8B-B14F-4D97-AF65-F5344CB8AC3E}">
        <p14:creationId xmlns:p14="http://schemas.microsoft.com/office/powerpoint/2010/main" val="191057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3F6F-4448-EC94-4476-2417292F1E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C1EF8B-64C3-9436-D046-1F918134EC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D6826C6-A530-0C06-AE97-940B2BA68F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ECC2EF-50CE-5A9D-8A43-58AA25AA4886}"/>
              </a:ext>
            </a:extLst>
          </p:cNvPr>
          <p:cNvSpPr>
            <a:spLocks noGrp="1"/>
          </p:cNvSpPr>
          <p:nvPr>
            <p:ph type="dt" sz="half" idx="10"/>
          </p:nvPr>
        </p:nvSpPr>
        <p:spPr/>
        <p:txBody>
          <a:bodyPr/>
          <a:lstStyle/>
          <a:p>
            <a:fld id="{00E31F40-D81E-4F34-87AA-0ABB3D87BEF5}" type="datetimeFigureOut">
              <a:rPr lang="en-GB" smtClean="0"/>
              <a:t>12/12/2023</a:t>
            </a:fld>
            <a:endParaRPr lang="en-GB"/>
          </a:p>
        </p:txBody>
      </p:sp>
      <p:sp>
        <p:nvSpPr>
          <p:cNvPr id="6" name="Footer Placeholder 5">
            <a:extLst>
              <a:ext uri="{FF2B5EF4-FFF2-40B4-BE49-F238E27FC236}">
                <a16:creationId xmlns:a16="http://schemas.microsoft.com/office/drawing/2014/main" id="{F1769CFE-1C8D-5B20-229E-B7FB48072F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C1A22C-8B4F-F479-C8D1-C960E6E22611}"/>
              </a:ext>
            </a:extLst>
          </p:cNvPr>
          <p:cNvSpPr>
            <a:spLocks noGrp="1"/>
          </p:cNvSpPr>
          <p:nvPr>
            <p:ph type="sldNum" sz="quarter" idx="12"/>
          </p:nvPr>
        </p:nvSpPr>
        <p:spPr/>
        <p:txBody>
          <a:bodyPr/>
          <a:lstStyle/>
          <a:p>
            <a:fld id="{4F60F191-4356-42BA-90BA-1E9E2CBB79EE}" type="slidenum">
              <a:rPr lang="en-GB" smtClean="0"/>
              <a:t>‹#›</a:t>
            </a:fld>
            <a:endParaRPr lang="en-GB"/>
          </a:p>
        </p:txBody>
      </p:sp>
    </p:spTree>
    <p:extLst>
      <p:ext uri="{BB962C8B-B14F-4D97-AF65-F5344CB8AC3E}">
        <p14:creationId xmlns:p14="http://schemas.microsoft.com/office/powerpoint/2010/main" val="81008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EC92EC-0776-1608-E50C-AC97A02F8B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D1C764-B6DA-DBBC-E95A-AAA1E9DD22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B529A9-5E6C-5F3C-2E98-496F5AB74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31F40-D81E-4F34-87AA-0ABB3D87BEF5}" type="datetimeFigureOut">
              <a:rPr lang="en-GB" smtClean="0"/>
              <a:t>12/12/2023</a:t>
            </a:fld>
            <a:endParaRPr lang="en-GB"/>
          </a:p>
        </p:txBody>
      </p:sp>
      <p:sp>
        <p:nvSpPr>
          <p:cNvPr id="5" name="Footer Placeholder 4">
            <a:extLst>
              <a:ext uri="{FF2B5EF4-FFF2-40B4-BE49-F238E27FC236}">
                <a16:creationId xmlns:a16="http://schemas.microsoft.com/office/drawing/2014/main" id="{F706EFEA-387A-AC65-E71E-66C5A39CD9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398B00F-96B8-59BF-EF10-FC129F7F54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0F191-4356-42BA-90BA-1E9E2CBB79EE}" type="slidenum">
              <a:rPr lang="en-GB" smtClean="0"/>
              <a:t>‹#›</a:t>
            </a:fld>
            <a:endParaRPr lang="en-GB"/>
          </a:p>
        </p:txBody>
      </p:sp>
    </p:spTree>
    <p:extLst>
      <p:ext uri="{BB962C8B-B14F-4D97-AF65-F5344CB8AC3E}">
        <p14:creationId xmlns:p14="http://schemas.microsoft.com/office/powerpoint/2010/main" val="2701930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orldvision.org/hunger-news-stories/world-hunger-facts#:~:text=As%20many%20as%20828%20million,to%20vulnerable%20populations%20and%20countrie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hyperlink" Target="https://www.visualcapitalist.com/interactive-map-tracking-global-hunger-and-food-insecurit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irlsnotbrides.org/learning-resources/child-marriage-atlas/atla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ourworldindata.org/grapher/share-of-children-with-a-weight-too-low-for-their-height-wast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nternal-displacement.org/global-displacement-ma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young child sits on a woman’s lap while the circumference of their arm is measured. The tape shows a red color.">
            <a:extLst>
              <a:ext uri="{FF2B5EF4-FFF2-40B4-BE49-F238E27FC236}">
                <a16:creationId xmlns:a16="http://schemas.microsoft.com/office/drawing/2014/main" id="{32F7AE7D-A13A-B058-4302-86E774ED5A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21" r="14020"/>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623419-6B64-4215-2FD0-7C06C3AE99B6}"/>
              </a:ext>
            </a:extLst>
          </p:cNvPr>
          <p:cNvSpPr>
            <a:spLocks noGrp="1"/>
          </p:cNvSpPr>
          <p:nvPr>
            <p:ph type="ctrTitle"/>
          </p:nvPr>
        </p:nvSpPr>
        <p:spPr>
          <a:xfrm>
            <a:off x="952228" y="743447"/>
            <a:ext cx="3973385" cy="3692028"/>
          </a:xfrm>
          <a:noFill/>
        </p:spPr>
        <p:txBody>
          <a:bodyPr>
            <a:normAutofit/>
          </a:bodyPr>
          <a:lstStyle/>
          <a:p>
            <a:pPr algn="l"/>
            <a:r>
              <a:rPr lang="en-GB" sz="5200" dirty="0"/>
              <a:t>7 World hunger facts</a:t>
            </a:r>
          </a:p>
        </p:txBody>
      </p:sp>
      <p:sp>
        <p:nvSpPr>
          <p:cNvPr id="3" name="Subtitle 2">
            <a:extLst>
              <a:ext uri="{FF2B5EF4-FFF2-40B4-BE49-F238E27FC236}">
                <a16:creationId xmlns:a16="http://schemas.microsoft.com/office/drawing/2014/main" id="{81E9B957-B710-568F-1B2B-D6EBD1C4BA7D}"/>
              </a:ext>
            </a:extLst>
          </p:cNvPr>
          <p:cNvSpPr>
            <a:spLocks noGrp="1"/>
          </p:cNvSpPr>
          <p:nvPr>
            <p:ph type="subTitle" idx="1"/>
          </p:nvPr>
        </p:nvSpPr>
        <p:spPr>
          <a:xfrm>
            <a:off x="952229" y="4629234"/>
            <a:ext cx="3973386" cy="1485319"/>
          </a:xfrm>
          <a:noFill/>
        </p:spPr>
        <p:txBody>
          <a:bodyPr>
            <a:normAutofit fontScale="92500"/>
          </a:bodyPr>
          <a:lstStyle/>
          <a:p>
            <a:pPr algn="l"/>
            <a:r>
              <a:rPr lang="fr-FR" dirty="0"/>
              <a:t>A </a:t>
            </a:r>
            <a:r>
              <a:rPr lang="fr-FR" dirty="0" err="1"/>
              <a:t>presentation</a:t>
            </a:r>
            <a:r>
              <a:rPr lang="fr-FR" dirty="0"/>
              <a:t> by</a:t>
            </a:r>
          </a:p>
          <a:p>
            <a:pPr algn="l"/>
            <a:endParaRPr lang="fr-FR" dirty="0"/>
          </a:p>
          <a:p>
            <a:pPr algn="l"/>
            <a:r>
              <a:rPr lang="fr-FR" dirty="0"/>
              <a:t>Key source of information - </a:t>
            </a:r>
            <a:r>
              <a:rPr lang="fr-FR" dirty="0">
                <a:hlinkClick r:id="rId3"/>
              </a:rPr>
              <a:t>here</a:t>
            </a:r>
            <a:endParaRPr lang="en-GB" dirty="0"/>
          </a:p>
        </p:txBody>
      </p:sp>
    </p:spTree>
    <p:extLst>
      <p:ext uri="{BB962C8B-B14F-4D97-AF65-F5344CB8AC3E}">
        <p14:creationId xmlns:p14="http://schemas.microsoft.com/office/powerpoint/2010/main" val="3536761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C3B91-4275-7FB0-DE90-C0A3B9F8E5C3}"/>
              </a:ext>
            </a:extLst>
          </p:cNvPr>
          <p:cNvSpPr>
            <a:spLocks noGrp="1"/>
          </p:cNvSpPr>
          <p:nvPr>
            <p:ph type="title"/>
          </p:nvPr>
        </p:nvSpPr>
        <p:spPr>
          <a:xfrm>
            <a:off x="101599" y="365125"/>
            <a:ext cx="11853333" cy="1325563"/>
          </a:xfrm>
        </p:spPr>
        <p:txBody>
          <a:bodyPr>
            <a:normAutofit/>
          </a:bodyPr>
          <a:lstStyle/>
          <a:p>
            <a:pPr algn="ctr"/>
            <a:r>
              <a:rPr lang="fr-FR" b="1" dirty="0">
                <a:effectLst>
                  <a:outerShdw blurRad="38100" dist="38100" dir="2700000" algn="tl">
                    <a:srgbClr val="000000">
                      <a:alpha val="43137"/>
                    </a:srgbClr>
                  </a:outerShdw>
                </a:effectLst>
              </a:rPr>
              <a:t>Key Resource</a:t>
            </a:r>
            <a:br>
              <a:rPr lang="fr-FR" b="1" dirty="0">
                <a:effectLst>
                  <a:outerShdw blurRad="38100" dist="38100" dir="2700000" algn="tl">
                    <a:srgbClr val="000000">
                      <a:alpha val="43137"/>
                    </a:srgbClr>
                  </a:outerShdw>
                </a:effectLst>
              </a:rPr>
            </a:br>
            <a:r>
              <a:rPr lang="fr-FR" sz="2200" b="1" dirty="0">
                <a:effectLst>
                  <a:outerShdw blurRad="38100" dist="38100" dir="2700000" algn="tl">
                    <a:srgbClr val="000000">
                      <a:alpha val="43137"/>
                    </a:srgbClr>
                  </a:outerShdw>
                </a:effectLst>
                <a:hlinkClick r:id="rId2"/>
              </a:rPr>
              <a:t>https://www.visualcapitalist.com/interactive-map-tracking-global-hunger-and-food-insecurity/</a:t>
            </a:r>
            <a:r>
              <a:rPr lang="fr-FR" sz="2200" b="1" dirty="0">
                <a:effectLst>
                  <a:outerShdw blurRad="38100" dist="38100" dir="2700000" algn="tl">
                    <a:srgbClr val="000000">
                      <a:alpha val="43137"/>
                    </a:srgbClr>
                  </a:outerShdw>
                </a:effectLst>
              </a:rPr>
              <a:t> </a:t>
            </a:r>
            <a:endParaRPr lang="en-GB" sz="2200" b="1" dirty="0">
              <a:effectLst>
                <a:outerShdw blurRad="38100" dist="38100" dir="2700000" algn="tl">
                  <a:srgbClr val="000000">
                    <a:alpha val="43137"/>
                  </a:srgbClr>
                </a:outerShdw>
              </a:effectLst>
            </a:endParaRPr>
          </a:p>
        </p:txBody>
      </p:sp>
      <p:pic>
        <p:nvPicPr>
          <p:cNvPr id="5" name="Content Placeholder 4" descr="A screenshot of a computer&#10;&#10;Description automatically generated">
            <a:extLst>
              <a:ext uri="{FF2B5EF4-FFF2-40B4-BE49-F238E27FC236}">
                <a16:creationId xmlns:a16="http://schemas.microsoft.com/office/drawing/2014/main" id="{5B912E9F-40BD-FD50-96F7-3FF004A9B0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9170" y="1690688"/>
            <a:ext cx="9343563" cy="4975448"/>
          </a:xfrm>
        </p:spPr>
      </p:pic>
    </p:spTree>
    <p:extLst>
      <p:ext uri="{BB962C8B-B14F-4D97-AF65-F5344CB8AC3E}">
        <p14:creationId xmlns:p14="http://schemas.microsoft.com/office/powerpoint/2010/main" val="111477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BDF1A630-2A9B-41A0-92F9-FDA261070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0" name="Group 1039">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041" name="Rectangle 1040">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4" name="Rectangle 1043">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7B377B-2A04-2C1E-AEC3-5032D668F842}"/>
              </a:ext>
            </a:extLst>
          </p:cNvPr>
          <p:cNvSpPr>
            <a:spLocks noGrp="1"/>
          </p:cNvSpPr>
          <p:nvPr>
            <p:ph type="title"/>
          </p:nvPr>
        </p:nvSpPr>
        <p:spPr>
          <a:xfrm>
            <a:off x="1057025" y="922644"/>
            <a:ext cx="5040285" cy="1169585"/>
          </a:xfrm>
        </p:spPr>
        <p:txBody>
          <a:bodyPr anchor="b">
            <a:normAutofit/>
          </a:bodyPr>
          <a:lstStyle/>
          <a:p>
            <a:r>
              <a:rPr lang="en-GB" sz="3700"/>
              <a:t>1. Food insecurity is growing: Focus: Yemen</a:t>
            </a:r>
          </a:p>
        </p:txBody>
      </p:sp>
      <p:sp>
        <p:nvSpPr>
          <p:cNvPr id="1046" name="Rectangle 1045">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EB65BA-BC09-F6F7-F892-F11E2BD5D27F}"/>
              </a:ext>
            </a:extLst>
          </p:cNvPr>
          <p:cNvSpPr>
            <a:spLocks noGrp="1"/>
          </p:cNvSpPr>
          <p:nvPr>
            <p:ph idx="1"/>
          </p:nvPr>
        </p:nvSpPr>
        <p:spPr>
          <a:xfrm>
            <a:off x="1055715" y="2508105"/>
            <a:ext cx="5040285" cy="3632493"/>
          </a:xfrm>
        </p:spPr>
        <p:txBody>
          <a:bodyPr anchor="ctr">
            <a:normAutofit/>
          </a:bodyPr>
          <a:lstStyle/>
          <a:p>
            <a:pPr marL="0" indent="0">
              <a:buNone/>
            </a:pPr>
            <a:r>
              <a:rPr lang="fr-FR" sz="2000"/>
              <a:t>In 2022, there were 258 million people in 58 different coutries around the world who did not have adequate access to food supplies. Their lives were in danger and worryingly, this is the highest number of hungry people EVER recorded! </a:t>
            </a:r>
            <a:endParaRPr lang="en-GB" sz="2000"/>
          </a:p>
        </p:txBody>
      </p:sp>
      <p:pic>
        <p:nvPicPr>
          <p:cNvPr id="1028" name="Picture 4" descr="A map of the world&#10;&#10;Description automatically generated">
            <a:extLst>
              <a:ext uri="{FF2B5EF4-FFF2-40B4-BE49-F238E27FC236}">
                <a16:creationId xmlns:a16="http://schemas.microsoft.com/office/drawing/2014/main" id="{5558BC87-FE61-81F1-E21B-C5932A0558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02961" y="774285"/>
            <a:ext cx="1999673" cy="19996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amine in Yemen reaches a crisis tipping point - CSMonitor.com">
            <a:extLst>
              <a:ext uri="{FF2B5EF4-FFF2-40B4-BE49-F238E27FC236}">
                <a16:creationId xmlns:a16="http://schemas.microsoft.com/office/drawing/2014/main" id="{65F52677-B450-F404-26DD-2ECE3A29D97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23523" y="1069153"/>
            <a:ext cx="2112264" cy="14099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597949C0-FE03-596F-A8AD-657A44D8A697}"/>
              </a:ext>
            </a:extLst>
          </p:cNvPr>
          <p:cNvGraphicFramePr>
            <a:graphicFrameLocks noGrp="1"/>
          </p:cNvGraphicFramePr>
          <p:nvPr>
            <p:extLst>
              <p:ext uri="{D42A27DB-BD31-4B8C-83A1-F6EECF244321}">
                <p14:modId xmlns:p14="http://schemas.microsoft.com/office/powerpoint/2010/main" val="3547691630"/>
              </p:ext>
            </p:extLst>
          </p:nvPr>
        </p:nvGraphicFramePr>
        <p:xfrm>
          <a:off x="6946667" y="3732435"/>
          <a:ext cx="4389121" cy="1634082"/>
        </p:xfrm>
        <a:graphic>
          <a:graphicData uri="http://schemas.openxmlformats.org/drawingml/2006/table">
            <a:tbl>
              <a:tblPr firstRow="1" bandRow="1">
                <a:tableStyleId>{5C22544A-7EE6-4342-B048-85BDC9FD1C3A}</a:tableStyleId>
              </a:tblPr>
              <a:tblGrid>
                <a:gridCol w="1947485">
                  <a:extLst>
                    <a:ext uri="{9D8B030D-6E8A-4147-A177-3AD203B41FA5}">
                      <a16:colId xmlns:a16="http://schemas.microsoft.com/office/drawing/2014/main" val="3330026234"/>
                    </a:ext>
                  </a:extLst>
                </a:gridCol>
                <a:gridCol w="2441636">
                  <a:extLst>
                    <a:ext uri="{9D8B030D-6E8A-4147-A177-3AD203B41FA5}">
                      <a16:colId xmlns:a16="http://schemas.microsoft.com/office/drawing/2014/main" val="762244574"/>
                    </a:ext>
                  </a:extLst>
                </a:gridCol>
              </a:tblGrid>
              <a:tr h="1151115">
                <a:tc>
                  <a:txBody>
                    <a:bodyPr/>
                    <a:lstStyle/>
                    <a:p>
                      <a:r>
                        <a:rPr lang="fr-FR" sz="2200"/>
                        <a:t>Yemen Total Population</a:t>
                      </a:r>
                      <a:endParaRPr lang="en-GB" sz="2200"/>
                    </a:p>
                  </a:txBody>
                  <a:tcPr marL="108804" marR="108804" marT="54402" marB="54402"/>
                </a:tc>
                <a:tc>
                  <a:txBody>
                    <a:bodyPr/>
                    <a:lstStyle/>
                    <a:p>
                      <a:r>
                        <a:rPr lang="fr-FR" sz="2200"/>
                        <a:t>Yemen People with insufficiant food consumption</a:t>
                      </a:r>
                      <a:endParaRPr lang="en-GB" sz="2200"/>
                    </a:p>
                  </a:txBody>
                  <a:tcPr marL="108804" marR="108804" marT="54402" marB="54402"/>
                </a:tc>
                <a:extLst>
                  <a:ext uri="{0D108BD9-81ED-4DB2-BD59-A6C34878D82A}">
                    <a16:rowId xmlns:a16="http://schemas.microsoft.com/office/drawing/2014/main" val="2902940085"/>
                  </a:ext>
                </a:extLst>
              </a:tr>
              <a:tr h="482967">
                <a:tc>
                  <a:txBody>
                    <a:bodyPr/>
                    <a:lstStyle/>
                    <a:p>
                      <a:r>
                        <a:rPr lang="fr-FR" sz="2200"/>
                        <a:t>30 million</a:t>
                      </a:r>
                      <a:endParaRPr lang="en-GB" sz="2200"/>
                    </a:p>
                  </a:txBody>
                  <a:tcPr marL="108804" marR="108804" marT="54402" marB="54402"/>
                </a:tc>
                <a:tc>
                  <a:txBody>
                    <a:bodyPr/>
                    <a:lstStyle/>
                    <a:p>
                      <a:r>
                        <a:rPr lang="fr-FR" sz="2200"/>
                        <a:t>15 million (50%) </a:t>
                      </a:r>
                      <a:endParaRPr lang="en-GB" sz="2200"/>
                    </a:p>
                  </a:txBody>
                  <a:tcPr marL="108804" marR="108804" marT="54402" marB="54402"/>
                </a:tc>
                <a:extLst>
                  <a:ext uri="{0D108BD9-81ED-4DB2-BD59-A6C34878D82A}">
                    <a16:rowId xmlns:a16="http://schemas.microsoft.com/office/drawing/2014/main" val="756379436"/>
                  </a:ext>
                </a:extLst>
              </a:tr>
            </a:tbl>
          </a:graphicData>
        </a:graphic>
      </p:graphicFrame>
    </p:spTree>
    <p:extLst>
      <p:ext uri="{BB962C8B-B14F-4D97-AF65-F5344CB8AC3E}">
        <p14:creationId xmlns:p14="http://schemas.microsoft.com/office/powerpoint/2010/main" val="103888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CA31-ABCF-0BC6-EAC5-BB09A573EA2A}"/>
              </a:ext>
            </a:extLst>
          </p:cNvPr>
          <p:cNvSpPr>
            <a:spLocks noGrp="1"/>
          </p:cNvSpPr>
          <p:nvPr>
            <p:ph type="title"/>
          </p:nvPr>
        </p:nvSpPr>
        <p:spPr/>
        <p:txBody>
          <a:bodyPr/>
          <a:lstStyle/>
          <a:p>
            <a:r>
              <a:rPr lang="en-GB" dirty="0"/>
              <a:t>2. Conflict, economic shocks, and weather extremes impact world hunger – Mali </a:t>
            </a:r>
          </a:p>
        </p:txBody>
      </p:sp>
      <p:pic>
        <p:nvPicPr>
          <p:cNvPr id="6" name="Content Placeholder 5" descr="A purple flower with white text&#10;&#10;Description automatically generated">
            <a:extLst>
              <a:ext uri="{FF2B5EF4-FFF2-40B4-BE49-F238E27FC236}">
                <a16:creationId xmlns:a16="http://schemas.microsoft.com/office/drawing/2014/main" id="{5157C49B-4CEB-544E-FCC7-0CE156D301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54764" y="510068"/>
            <a:ext cx="628738" cy="695422"/>
          </a:xfrm>
        </p:spPr>
      </p:pic>
      <p:graphicFrame>
        <p:nvGraphicFramePr>
          <p:cNvPr id="4" name="Table 4">
            <a:extLst>
              <a:ext uri="{FF2B5EF4-FFF2-40B4-BE49-F238E27FC236}">
                <a16:creationId xmlns:a16="http://schemas.microsoft.com/office/drawing/2014/main" id="{8ADA250F-F711-C5D8-4503-A4B43F819C8B}"/>
              </a:ext>
            </a:extLst>
          </p:cNvPr>
          <p:cNvGraphicFramePr>
            <a:graphicFrameLocks noGrp="1"/>
          </p:cNvGraphicFramePr>
          <p:nvPr>
            <p:extLst>
              <p:ext uri="{D42A27DB-BD31-4B8C-83A1-F6EECF244321}">
                <p14:modId xmlns:p14="http://schemas.microsoft.com/office/powerpoint/2010/main" val="4013877592"/>
              </p:ext>
            </p:extLst>
          </p:nvPr>
        </p:nvGraphicFramePr>
        <p:xfrm>
          <a:off x="838200" y="5442797"/>
          <a:ext cx="10253134" cy="741680"/>
        </p:xfrm>
        <a:graphic>
          <a:graphicData uri="http://schemas.openxmlformats.org/drawingml/2006/table">
            <a:tbl>
              <a:tblPr firstRow="1" bandRow="1">
                <a:tableStyleId>{5C22544A-7EE6-4342-B048-85BDC9FD1C3A}</a:tableStyleId>
              </a:tblPr>
              <a:tblGrid>
                <a:gridCol w="5126567">
                  <a:extLst>
                    <a:ext uri="{9D8B030D-6E8A-4147-A177-3AD203B41FA5}">
                      <a16:colId xmlns:a16="http://schemas.microsoft.com/office/drawing/2014/main" val="3330026234"/>
                    </a:ext>
                  </a:extLst>
                </a:gridCol>
                <a:gridCol w="5126567">
                  <a:extLst>
                    <a:ext uri="{9D8B030D-6E8A-4147-A177-3AD203B41FA5}">
                      <a16:colId xmlns:a16="http://schemas.microsoft.com/office/drawing/2014/main" val="762244574"/>
                    </a:ext>
                  </a:extLst>
                </a:gridCol>
              </a:tblGrid>
              <a:tr h="370840">
                <a:tc>
                  <a:txBody>
                    <a:bodyPr/>
                    <a:lstStyle/>
                    <a:p>
                      <a:r>
                        <a:rPr lang="fr-FR" dirty="0"/>
                        <a:t>Mali Total Population</a:t>
                      </a:r>
                      <a:endParaRPr lang="en-GB" dirty="0"/>
                    </a:p>
                  </a:txBody>
                  <a:tcPr/>
                </a:tc>
                <a:tc>
                  <a:txBody>
                    <a:bodyPr/>
                    <a:lstStyle/>
                    <a:p>
                      <a:r>
                        <a:rPr lang="fr-FR" dirty="0"/>
                        <a:t>Mali People </a:t>
                      </a:r>
                      <a:r>
                        <a:rPr lang="fr-FR" dirty="0" err="1"/>
                        <a:t>with</a:t>
                      </a:r>
                      <a:r>
                        <a:rPr lang="fr-FR" dirty="0"/>
                        <a:t> </a:t>
                      </a:r>
                      <a:r>
                        <a:rPr lang="fr-FR" dirty="0" err="1"/>
                        <a:t>insufficiant</a:t>
                      </a:r>
                      <a:r>
                        <a:rPr lang="fr-FR" dirty="0"/>
                        <a:t> </a:t>
                      </a:r>
                      <a:r>
                        <a:rPr lang="fr-FR" dirty="0" err="1"/>
                        <a:t>food</a:t>
                      </a:r>
                      <a:r>
                        <a:rPr lang="fr-FR" dirty="0"/>
                        <a:t> </a:t>
                      </a:r>
                      <a:r>
                        <a:rPr lang="fr-FR" dirty="0" err="1"/>
                        <a:t>consumption</a:t>
                      </a:r>
                      <a:endParaRPr lang="en-GB" dirty="0"/>
                    </a:p>
                  </a:txBody>
                  <a:tcPr/>
                </a:tc>
                <a:extLst>
                  <a:ext uri="{0D108BD9-81ED-4DB2-BD59-A6C34878D82A}">
                    <a16:rowId xmlns:a16="http://schemas.microsoft.com/office/drawing/2014/main" val="2902940085"/>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756379436"/>
                  </a:ext>
                </a:extLst>
              </a:tr>
            </a:tbl>
          </a:graphicData>
        </a:graphic>
      </p:graphicFrame>
      <p:sp>
        <p:nvSpPr>
          <p:cNvPr id="7" name="Content Placeholder 2">
            <a:extLst>
              <a:ext uri="{FF2B5EF4-FFF2-40B4-BE49-F238E27FC236}">
                <a16:creationId xmlns:a16="http://schemas.microsoft.com/office/drawing/2014/main" id="{B41AD4A4-9C0A-B470-B341-0DED43AFF01F}"/>
              </a:ext>
            </a:extLst>
          </p:cNvPr>
          <p:cNvSpPr txBox="1">
            <a:spLocks/>
          </p:cNvSpPr>
          <p:nvPr/>
        </p:nvSpPr>
        <p:spPr>
          <a:xfrm>
            <a:off x="838200" y="1825625"/>
            <a:ext cx="10515600" cy="3533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a:t>Summary from website</a:t>
            </a:r>
            <a:endParaRPr lang="en-GB" dirty="0"/>
          </a:p>
        </p:txBody>
      </p:sp>
    </p:spTree>
    <p:extLst>
      <p:ext uri="{BB962C8B-B14F-4D97-AF65-F5344CB8AC3E}">
        <p14:creationId xmlns:p14="http://schemas.microsoft.com/office/powerpoint/2010/main" val="178917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15420-0BF4-65E8-524C-28A2A9AF8EF7}"/>
              </a:ext>
            </a:extLst>
          </p:cNvPr>
          <p:cNvSpPr>
            <a:spLocks noGrp="1"/>
          </p:cNvSpPr>
          <p:nvPr>
            <p:ph type="title"/>
          </p:nvPr>
        </p:nvSpPr>
        <p:spPr/>
        <p:txBody>
          <a:bodyPr/>
          <a:lstStyle/>
          <a:p>
            <a:r>
              <a:rPr lang="en-GB" dirty="0"/>
              <a:t>3. The war in Ukraine is impacting global hunger:</a:t>
            </a:r>
          </a:p>
        </p:txBody>
      </p:sp>
      <p:sp>
        <p:nvSpPr>
          <p:cNvPr id="3" name="Content Placeholder 2">
            <a:extLst>
              <a:ext uri="{FF2B5EF4-FFF2-40B4-BE49-F238E27FC236}">
                <a16:creationId xmlns:a16="http://schemas.microsoft.com/office/drawing/2014/main" id="{9288D0DB-76C0-92D5-DA41-15D2B9358F58}"/>
              </a:ext>
            </a:extLst>
          </p:cNvPr>
          <p:cNvSpPr>
            <a:spLocks noGrp="1"/>
          </p:cNvSpPr>
          <p:nvPr>
            <p:ph idx="1"/>
          </p:nvPr>
        </p:nvSpPr>
        <p:spPr>
          <a:xfrm>
            <a:off x="838200" y="1825625"/>
            <a:ext cx="10515600" cy="3533775"/>
          </a:xfrm>
        </p:spPr>
        <p:txBody>
          <a:bodyPr/>
          <a:lstStyle/>
          <a:p>
            <a:pPr marL="0" indent="0">
              <a:buNone/>
            </a:pPr>
            <a:r>
              <a:rPr lang="fr-FR" dirty="0" err="1"/>
              <a:t>Summary</a:t>
            </a:r>
            <a:r>
              <a:rPr lang="fr-FR" dirty="0"/>
              <a:t> </a:t>
            </a:r>
            <a:r>
              <a:rPr lang="fr-FR" dirty="0" err="1"/>
              <a:t>from</a:t>
            </a:r>
            <a:r>
              <a:rPr lang="fr-FR" dirty="0"/>
              <a:t> </a:t>
            </a:r>
            <a:r>
              <a:rPr lang="fr-FR" dirty="0" err="1"/>
              <a:t>website</a:t>
            </a:r>
            <a:endParaRPr lang="en-GB" dirty="0"/>
          </a:p>
        </p:txBody>
      </p:sp>
      <p:graphicFrame>
        <p:nvGraphicFramePr>
          <p:cNvPr id="4" name="Table 4">
            <a:extLst>
              <a:ext uri="{FF2B5EF4-FFF2-40B4-BE49-F238E27FC236}">
                <a16:creationId xmlns:a16="http://schemas.microsoft.com/office/drawing/2014/main" id="{FBDA9FB2-DD9A-65E5-7518-126A1B8A52F1}"/>
              </a:ext>
            </a:extLst>
          </p:cNvPr>
          <p:cNvGraphicFramePr>
            <a:graphicFrameLocks noGrp="1"/>
          </p:cNvGraphicFramePr>
          <p:nvPr>
            <p:extLst>
              <p:ext uri="{D42A27DB-BD31-4B8C-83A1-F6EECF244321}">
                <p14:modId xmlns:p14="http://schemas.microsoft.com/office/powerpoint/2010/main" val="184351326"/>
              </p:ext>
            </p:extLst>
          </p:nvPr>
        </p:nvGraphicFramePr>
        <p:xfrm>
          <a:off x="389467" y="5654464"/>
          <a:ext cx="11455400" cy="741680"/>
        </p:xfrm>
        <a:graphic>
          <a:graphicData uri="http://schemas.openxmlformats.org/drawingml/2006/table">
            <a:tbl>
              <a:tblPr firstRow="1" bandRow="1">
                <a:tableStyleId>{5C22544A-7EE6-4342-B048-85BDC9FD1C3A}</a:tableStyleId>
              </a:tblPr>
              <a:tblGrid>
                <a:gridCol w="5727700">
                  <a:extLst>
                    <a:ext uri="{9D8B030D-6E8A-4147-A177-3AD203B41FA5}">
                      <a16:colId xmlns:a16="http://schemas.microsoft.com/office/drawing/2014/main" val="3330026234"/>
                    </a:ext>
                  </a:extLst>
                </a:gridCol>
                <a:gridCol w="5727700">
                  <a:extLst>
                    <a:ext uri="{9D8B030D-6E8A-4147-A177-3AD203B41FA5}">
                      <a16:colId xmlns:a16="http://schemas.microsoft.com/office/drawing/2014/main" val="762244574"/>
                    </a:ext>
                  </a:extLst>
                </a:gridCol>
              </a:tblGrid>
              <a:tr h="370840">
                <a:tc>
                  <a:txBody>
                    <a:bodyPr/>
                    <a:lstStyle/>
                    <a:p>
                      <a:r>
                        <a:rPr lang="fr-FR" dirty="0"/>
                        <a:t>Ukraine Total Population</a:t>
                      </a:r>
                      <a:endParaRPr lang="en-GB" dirty="0"/>
                    </a:p>
                  </a:txBody>
                  <a:tcPr/>
                </a:tc>
                <a:tc>
                  <a:txBody>
                    <a:bodyPr/>
                    <a:lstStyle/>
                    <a:p>
                      <a:r>
                        <a:rPr lang="fr-FR" dirty="0"/>
                        <a:t>Ukraine People </a:t>
                      </a:r>
                      <a:r>
                        <a:rPr lang="fr-FR" dirty="0" err="1"/>
                        <a:t>with</a:t>
                      </a:r>
                      <a:r>
                        <a:rPr lang="fr-FR" dirty="0"/>
                        <a:t> </a:t>
                      </a:r>
                      <a:r>
                        <a:rPr lang="fr-FR" dirty="0" err="1"/>
                        <a:t>insufficiant</a:t>
                      </a:r>
                      <a:r>
                        <a:rPr lang="fr-FR" dirty="0"/>
                        <a:t> </a:t>
                      </a:r>
                      <a:r>
                        <a:rPr lang="fr-FR" dirty="0" err="1"/>
                        <a:t>food</a:t>
                      </a:r>
                      <a:r>
                        <a:rPr lang="fr-FR" dirty="0"/>
                        <a:t> </a:t>
                      </a:r>
                      <a:r>
                        <a:rPr lang="fr-FR" dirty="0" err="1"/>
                        <a:t>consumption</a:t>
                      </a:r>
                      <a:endParaRPr lang="en-GB" dirty="0"/>
                    </a:p>
                  </a:txBody>
                  <a:tcPr/>
                </a:tc>
                <a:extLst>
                  <a:ext uri="{0D108BD9-81ED-4DB2-BD59-A6C34878D82A}">
                    <a16:rowId xmlns:a16="http://schemas.microsoft.com/office/drawing/2014/main" val="2902940085"/>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756379436"/>
                  </a:ext>
                </a:extLst>
              </a:tr>
            </a:tbl>
          </a:graphicData>
        </a:graphic>
      </p:graphicFrame>
    </p:spTree>
    <p:extLst>
      <p:ext uri="{BB962C8B-B14F-4D97-AF65-F5344CB8AC3E}">
        <p14:creationId xmlns:p14="http://schemas.microsoft.com/office/powerpoint/2010/main" val="1571776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0F344-BF8D-16A4-3219-934F2C486D77}"/>
              </a:ext>
            </a:extLst>
          </p:cNvPr>
          <p:cNvSpPr>
            <a:spLocks noGrp="1"/>
          </p:cNvSpPr>
          <p:nvPr>
            <p:ph type="title"/>
          </p:nvPr>
        </p:nvSpPr>
        <p:spPr/>
        <p:txBody>
          <a:bodyPr/>
          <a:lstStyle/>
          <a:p>
            <a:r>
              <a:rPr lang="en-GB" dirty="0"/>
              <a:t>4. Food insecurity forces families into distressing choices: </a:t>
            </a:r>
          </a:p>
        </p:txBody>
      </p:sp>
      <p:sp>
        <p:nvSpPr>
          <p:cNvPr id="3" name="Content Placeholder 2">
            <a:extLst>
              <a:ext uri="{FF2B5EF4-FFF2-40B4-BE49-F238E27FC236}">
                <a16:creationId xmlns:a16="http://schemas.microsoft.com/office/drawing/2014/main" id="{D2F963DA-465C-67CC-46E2-71ECA8CA412B}"/>
              </a:ext>
            </a:extLst>
          </p:cNvPr>
          <p:cNvSpPr>
            <a:spLocks noGrp="1"/>
          </p:cNvSpPr>
          <p:nvPr>
            <p:ph idx="1"/>
          </p:nvPr>
        </p:nvSpPr>
        <p:spPr/>
        <p:txBody>
          <a:bodyPr>
            <a:normAutofit/>
          </a:bodyPr>
          <a:lstStyle/>
          <a:p>
            <a:r>
              <a:rPr lang="fr-FR" sz="2000" dirty="0" err="1"/>
              <a:t>Summary</a:t>
            </a:r>
            <a:r>
              <a:rPr lang="fr-FR" sz="2000" dirty="0"/>
              <a:t> </a:t>
            </a:r>
            <a:r>
              <a:rPr lang="fr-FR" sz="2000" dirty="0" err="1"/>
              <a:t>from</a:t>
            </a:r>
            <a:r>
              <a:rPr lang="fr-FR" sz="2000" dirty="0"/>
              <a:t> </a:t>
            </a:r>
            <a:r>
              <a:rPr lang="fr-FR" sz="2000" dirty="0" err="1"/>
              <a:t>website</a:t>
            </a:r>
            <a:endParaRPr lang="fr-FR" sz="2000" dirty="0"/>
          </a:p>
          <a:p>
            <a:endParaRPr lang="fr-FR" sz="2000" dirty="0"/>
          </a:p>
          <a:p>
            <a:endParaRPr lang="fr-FR" sz="2000" dirty="0"/>
          </a:p>
          <a:p>
            <a:endParaRPr lang="fr-FR" sz="2000" dirty="0"/>
          </a:p>
          <a:p>
            <a:endParaRPr lang="fr-FR" sz="2000" dirty="0"/>
          </a:p>
          <a:p>
            <a:endParaRPr lang="fr-FR" sz="2000" dirty="0"/>
          </a:p>
          <a:p>
            <a:r>
              <a:rPr lang="fr-FR" sz="2000" dirty="0"/>
              <a:t>Click </a:t>
            </a:r>
            <a:r>
              <a:rPr lang="fr-FR" sz="2000" dirty="0" err="1"/>
              <a:t>this</a:t>
            </a:r>
            <a:r>
              <a:rPr lang="fr-FR" sz="2000" dirty="0"/>
              <a:t> </a:t>
            </a:r>
            <a:r>
              <a:rPr lang="fr-FR" sz="2000" dirty="0">
                <a:hlinkClick r:id="rId2"/>
              </a:rPr>
              <a:t>link</a:t>
            </a:r>
            <a:r>
              <a:rPr lang="fr-FR" sz="2000" dirty="0"/>
              <a:t> and comment on the global pattern of </a:t>
            </a:r>
            <a:r>
              <a:rPr lang="fr-FR" sz="2000" dirty="0" err="1"/>
              <a:t>child</a:t>
            </a:r>
            <a:r>
              <a:rPr lang="fr-FR" sz="2000" dirty="0"/>
              <a:t> </a:t>
            </a:r>
            <a:r>
              <a:rPr lang="fr-FR" sz="2000" dirty="0" err="1"/>
              <a:t>marriage</a:t>
            </a:r>
            <a:r>
              <a:rPr lang="fr-FR" sz="2000" dirty="0"/>
              <a:t>. How </a:t>
            </a:r>
            <a:r>
              <a:rPr lang="fr-FR" sz="2000" dirty="0" err="1"/>
              <a:t>much</a:t>
            </a:r>
            <a:r>
              <a:rPr lang="fr-FR" sz="2000" dirty="0"/>
              <a:t> </a:t>
            </a:r>
            <a:r>
              <a:rPr lang="fr-FR" sz="2000" dirty="0" err="1"/>
              <a:t>does</a:t>
            </a:r>
            <a:r>
              <a:rPr lang="fr-FR" sz="2000" dirty="0"/>
              <a:t> </a:t>
            </a:r>
            <a:r>
              <a:rPr lang="fr-FR" sz="2000" dirty="0" err="1"/>
              <a:t>it</a:t>
            </a:r>
            <a:r>
              <a:rPr lang="fr-FR" sz="2000" dirty="0"/>
              <a:t> link to the interactive </a:t>
            </a:r>
            <a:r>
              <a:rPr lang="fr-FR" sz="2000" dirty="0" err="1"/>
              <a:t>hunger</a:t>
            </a:r>
            <a:r>
              <a:rPr lang="fr-FR" sz="2000" dirty="0"/>
              <a:t> </a:t>
            </a:r>
            <a:r>
              <a:rPr lang="fr-FR" sz="2000" dirty="0" err="1"/>
              <a:t>map</a:t>
            </a:r>
            <a:r>
              <a:rPr lang="fr-FR" sz="2000" dirty="0"/>
              <a:t>? </a:t>
            </a:r>
            <a:endParaRPr lang="en-GB" sz="2000" dirty="0"/>
          </a:p>
        </p:txBody>
      </p:sp>
    </p:spTree>
    <p:extLst>
      <p:ext uri="{BB962C8B-B14F-4D97-AF65-F5344CB8AC3E}">
        <p14:creationId xmlns:p14="http://schemas.microsoft.com/office/powerpoint/2010/main" val="1803147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F59E5-1DC5-BD71-EDD2-650F642271F3}"/>
              </a:ext>
            </a:extLst>
          </p:cNvPr>
          <p:cNvSpPr>
            <a:spLocks noGrp="1"/>
          </p:cNvSpPr>
          <p:nvPr>
            <p:ph type="title"/>
          </p:nvPr>
        </p:nvSpPr>
        <p:spPr/>
        <p:txBody>
          <a:bodyPr/>
          <a:lstStyle/>
          <a:p>
            <a:r>
              <a:rPr lang="en-GB" dirty="0"/>
              <a:t>5. Millions of children are dangerously malnourished</a:t>
            </a:r>
          </a:p>
        </p:txBody>
      </p:sp>
      <p:sp>
        <p:nvSpPr>
          <p:cNvPr id="3" name="Content Placeholder 2">
            <a:extLst>
              <a:ext uri="{FF2B5EF4-FFF2-40B4-BE49-F238E27FC236}">
                <a16:creationId xmlns:a16="http://schemas.microsoft.com/office/drawing/2014/main" id="{7D3C7070-9416-115D-8A86-C192B0E28E45}"/>
              </a:ext>
            </a:extLst>
          </p:cNvPr>
          <p:cNvSpPr>
            <a:spLocks noGrp="1"/>
          </p:cNvSpPr>
          <p:nvPr>
            <p:ph idx="1"/>
          </p:nvPr>
        </p:nvSpPr>
        <p:spPr/>
        <p:txBody>
          <a:bodyPr/>
          <a:lstStyle/>
          <a:p>
            <a:r>
              <a:rPr lang="fr-FR" sz="2000" dirty="0" err="1"/>
              <a:t>Summary</a:t>
            </a:r>
            <a:r>
              <a:rPr lang="fr-FR" sz="2000" dirty="0"/>
              <a:t> </a:t>
            </a:r>
            <a:r>
              <a:rPr lang="fr-FR" sz="2000" dirty="0" err="1"/>
              <a:t>from</a:t>
            </a:r>
            <a:r>
              <a:rPr lang="fr-FR" sz="2000" dirty="0"/>
              <a:t> </a:t>
            </a:r>
            <a:r>
              <a:rPr lang="fr-FR" sz="2000" dirty="0" err="1"/>
              <a:t>website</a:t>
            </a:r>
            <a:endParaRPr lang="fr-FR" sz="2000" dirty="0"/>
          </a:p>
          <a:p>
            <a:endParaRPr lang="fr-FR" sz="2000" dirty="0"/>
          </a:p>
          <a:p>
            <a:endParaRPr lang="fr-FR" sz="2000" dirty="0"/>
          </a:p>
          <a:p>
            <a:endParaRPr lang="fr-FR" sz="2000" dirty="0"/>
          </a:p>
          <a:p>
            <a:endParaRPr lang="fr-FR" sz="2000" dirty="0"/>
          </a:p>
          <a:p>
            <a:r>
              <a:rPr lang="fr-FR" sz="2000" dirty="0"/>
              <a:t>Click </a:t>
            </a:r>
            <a:r>
              <a:rPr lang="fr-FR" sz="2000" dirty="0" err="1"/>
              <a:t>this</a:t>
            </a:r>
            <a:r>
              <a:rPr lang="fr-FR" sz="2000" dirty="0"/>
              <a:t> </a:t>
            </a:r>
            <a:r>
              <a:rPr lang="fr-FR" sz="2000" dirty="0">
                <a:hlinkClick r:id="rId2"/>
              </a:rPr>
              <a:t>link</a:t>
            </a:r>
            <a:r>
              <a:rPr lang="fr-FR" sz="2000" dirty="0"/>
              <a:t> and comment on the global pattern of </a:t>
            </a:r>
            <a:r>
              <a:rPr lang="fr-FR" sz="2000" dirty="0" err="1"/>
              <a:t>child</a:t>
            </a:r>
            <a:r>
              <a:rPr lang="fr-FR" sz="2000" dirty="0"/>
              <a:t> malnutrition. How </a:t>
            </a:r>
            <a:r>
              <a:rPr lang="fr-FR" sz="2000" dirty="0" err="1"/>
              <a:t>much</a:t>
            </a:r>
            <a:r>
              <a:rPr lang="fr-FR" sz="2000" dirty="0"/>
              <a:t> </a:t>
            </a:r>
            <a:r>
              <a:rPr lang="fr-FR" sz="2000" dirty="0" err="1"/>
              <a:t>does</a:t>
            </a:r>
            <a:r>
              <a:rPr lang="fr-FR" sz="2000" dirty="0"/>
              <a:t> </a:t>
            </a:r>
            <a:r>
              <a:rPr lang="fr-FR" sz="2000" dirty="0" err="1"/>
              <a:t>it</a:t>
            </a:r>
            <a:r>
              <a:rPr lang="fr-FR" sz="2000" dirty="0"/>
              <a:t> link to the interactive </a:t>
            </a:r>
            <a:r>
              <a:rPr lang="fr-FR" sz="2000" dirty="0" err="1"/>
              <a:t>hunger</a:t>
            </a:r>
            <a:r>
              <a:rPr lang="fr-FR" sz="2000" dirty="0"/>
              <a:t> </a:t>
            </a:r>
            <a:r>
              <a:rPr lang="fr-FR" sz="2000" dirty="0" err="1"/>
              <a:t>map</a:t>
            </a:r>
            <a:r>
              <a:rPr lang="fr-FR" sz="2000" dirty="0"/>
              <a:t>? </a:t>
            </a:r>
            <a:endParaRPr lang="en-GB" sz="2000" dirty="0"/>
          </a:p>
          <a:p>
            <a:endParaRPr lang="en-GB" dirty="0"/>
          </a:p>
        </p:txBody>
      </p:sp>
    </p:spTree>
    <p:extLst>
      <p:ext uri="{BB962C8B-B14F-4D97-AF65-F5344CB8AC3E}">
        <p14:creationId xmlns:p14="http://schemas.microsoft.com/office/powerpoint/2010/main" val="2022290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38808-C2EF-74EE-0B78-B895F9D4935E}"/>
              </a:ext>
            </a:extLst>
          </p:cNvPr>
          <p:cNvSpPr>
            <a:spLocks noGrp="1"/>
          </p:cNvSpPr>
          <p:nvPr>
            <p:ph type="title"/>
          </p:nvPr>
        </p:nvSpPr>
        <p:spPr/>
        <p:txBody>
          <a:bodyPr/>
          <a:lstStyle/>
          <a:p>
            <a:r>
              <a:rPr lang="en-GB" dirty="0"/>
              <a:t>6. Displacement is both a driver and a consequence of food insecurity: </a:t>
            </a:r>
          </a:p>
        </p:txBody>
      </p:sp>
      <p:sp>
        <p:nvSpPr>
          <p:cNvPr id="3" name="Content Placeholder 2">
            <a:extLst>
              <a:ext uri="{FF2B5EF4-FFF2-40B4-BE49-F238E27FC236}">
                <a16:creationId xmlns:a16="http://schemas.microsoft.com/office/drawing/2014/main" id="{D401CE82-C254-0092-6DAA-4B232345E309}"/>
              </a:ext>
            </a:extLst>
          </p:cNvPr>
          <p:cNvSpPr>
            <a:spLocks noGrp="1"/>
          </p:cNvSpPr>
          <p:nvPr>
            <p:ph idx="1"/>
          </p:nvPr>
        </p:nvSpPr>
        <p:spPr/>
        <p:txBody>
          <a:bodyPr/>
          <a:lstStyle/>
          <a:p>
            <a:r>
              <a:rPr lang="fr-FR" sz="2000" dirty="0" err="1"/>
              <a:t>Summary</a:t>
            </a:r>
            <a:r>
              <a:rPr lang="fr-FR" sz="2000" dirty="0"/>
              <a:t> </a:t>
            </a:r>
            <a:r>
              <a:rPr lang="fr-FR" sz="2000" dirty="0" err="1"/>
              <a:t>from</a:t>
            </a:r>
            <a:r>
              <a:rPr lang="fr-FR" sz="2000" dirty="0"/>
              <a:t> </a:t>
            </a:r>
            <a:r>
              <a:rPr lang="fr-FR" sz="2000" dirty="0" err="1"/>
              <a:t>website</a:t>
            </a:r>
            <a:endParaRPr lang="fr-FR" sz="2000" dirty="0"/>
          </a:p>
          <a:p>
            <a:endParaRPr lang="fr-FR" sz="2000" dirty="0"/>
          </a:p>
          <a:p>
            <a:endParaRPr lang="fr-FR" sz="2000" dirty="0"/>
          </a:p>
          <a:p>
            <a:endParaRPr lang="fr-FR" sz="2000" dirty="0"/>
          </a:p>
          <a:p>
            <a:endParaRPr lang="fr-FR" sz="2000" dirty="0"/>
          </a:p>
          <a:p>
            <a:pPr marL="0" indent="0">
              <a:buNone/>
            </a:pPr>
            <a:r>
              <a:rPr lang="fr-FR" sz="2000" dirty="0"/>
              <a:t>Click </a:t>
            </a:r>
            <a:r>
              <a:rPr lang="fr-FR" sz="2000" dirty="0" err="1"/>
              <a:t>this</a:t>
            </a:r>
            <a:r>
              <a:rPr lang="fr-FR" sz="2000" dirty="0"/>
              <a:t> </a:t>
            </a:r>
            <a:r>
              <a:rPr lang="fr-FR" sz="2000" dirty="0">
                <a:hlinkClick r:id="rId2"/>
              </a:rPr>
              <a:t>link</a:t>
            </a:r>
            <a:r>
              <a:rPr lang="fr-FR" sz="2000" dirty="0"/>
              <a:t> and comment on the global pattern of </a:t>
            </a:r>
            <a:r>
              <a:rPr lang="fr-FR" sz="2000" dirty="0" err="1"/>
              <a:t>displacement</a:t>
            </a:r>
            <a:r>
              <a:rPr lang="fr-FR" sz="2000" dirty="0"/>
              <a:t> as a </a:t>
            </a:r>
            <a:r>
              <a:rPr lang="fr-FR" sz="2000" dirty="0" err="1"/>
              <a:t>result</a:t>
            </a:r>
            <a:r>
              <a:rPr lang="fr-FR" sz="2000" dirty="0"/>
              <a:t> of </a:t>
            </a:r>
            <a:r>
              <a:rPr lang="fr-FR" sz="2000" dirty="0" err="1"/>
              <a:t>conflict</a:t>
            </a:r>
            <a:r>
              <a:rPr lang="fr-FR" sz="2000" dirty="0"/>
              <a:t>. How </a:t>
            </a:r>
            <a:r>
              <a:rPr lang="fr-FR" sz="2000" dirty="0" err="1"/>
              <a:t>much</a:t>
            </a:r>
            <a:r>
              <a:rPr lang="fr-FR" sz="2000" dirty="0"/>
              <a:t> </a:t>
            </a:r>
            <a:r>
              <a:rPr lang="fr-FR" sz="2000" dirty="0" err="1"/>
              <a:t>does</a:t>
            </a:r>
            <a:r>
              <a:rPr lang="fr-FR" sz="2000" dirty="0"/>
              <a:t> </a:t>
            </a:r>
            <a:r>
              <a:rPr lang="fr-FR" sz="2000" dirty="0" err="1"/>
              <a:t>it</a:t>
            </a:r>
            <a:r>
              <a:rPr lang="fr-FR" sz="2000" dirty="0"/>
              <a:t> link to the interactive </a:t>
            </a:r>
            <a:r>
              <a:rPr lang="fr-FR" sz="2000" dirty="0" err="1"/>
              <a:t>hunger</a:t>
            </a:r>
            <a:r>
              <a:rPr lang="fr-FR" sz="2000" dirty="0"/>
              <a:t> </a:t>
            </a:r>
            <a:r>
              <a:rPr lang="fr-FR" sz="2000" dirty="0" err="1"/>
              <a:t>map</a:t>
            </a:r>
            <a:r>
              <a:rPr lang="fr-FR" sz="2000" dirty="0"/>
              <a:t>? </a:t>
            </a:r>
            <a:endParaRPr lang="en-GB" sz="2000" dirty="0"/>
          </a:p>
          <a:p>
            <a:endParaRPr lang="en-GB" dirty="0"/>
          </a:p>
        </p:txBody>
      </p:sp>
    </p:spTree>
    <p:extLst>
      <p:ext uri="{BB962C8B-B14F-4D97-AF65-F5344CB8AC3E}">
        <p14:creationId xmlns:p14="http://schemas.microsoft.com/office/powerpoint/2010/main" val="96334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CF33-CD49-8341-8C52-C1B51FCB22F1}"/>
              </a:ext>
            </a:extLst>
          </p:cNvPr>
          <p:cNvSpPr>
            <a:spLocks noGrp="1"/>
          </p:cNvSpPr>
          <p:nvPr>
            <p:ph type="title"/>
          </p:nvPr>
        </p:nvSpPr>
        <p:spPr/>
        <p:txBody>
          <a:bodyPr>
            <a:normAutofit fontScale="90000"/>
          </a:bodyPr>
          <a:lstStyle/>
          <a:p>
            <a:r>
              <a:rPr lang="en-GB" dirty="0"/>
              <a:t>7. Humanitarian organizations around the world are working toward the goal of ending hunger: </a:t>
            </a:r>
          </a:p>
        </p:txBody>
      </p:sp>
      <p:sp>
        <p:nvSpPr>
          <p:cNvPr id="3" name="Content Placeholder 2">
            <a:extLst>
              <a:ext uri="{FF2B5EF4-FFF2-40B4-BE49-F238E27FC236}">
                <a16:creationId xmlns:a16="http://schemas.microsoft.com/office/drawing/2014/main" id="{521DD966-167A-FB3B-9581-00884F0FE07B}"/>
              </a:ext>
            </a:extLst>
          </p:cNvPr>
          <p:cNvSpPr>
            <a:spLocks noGrp="1"/>
          </p:cNvSpPr>
          <p:nvPr>
            <p:ph idx="1"/>
          </p:nvPr>
        </p:nvSpPr>
        <p:spPr/>
        <p:txBody>
          <a:bodyPr/>
          <a:lstStyle/>
          <a:p>
            <a:pPr marL="0" indent="0">
              <a:buNone/>
            </a:pPr>
            <a:r>
              <a:rPr lang="fr-FR" dirty="0" err="1"/>
              <a:t>Summary</a:t>
            </a:r>
            <a:r>
              <a:rPr lang="fr-FR" dirty="0"/>
              <a:t> </a:t>
            </a:r>
            <a:r>
              <a:rPr lang="fr-FR" dirty="0" err="1"/>
              <a:t>from</a:t>
            </a:r>
            <a:r>
              <a:rPr lang="fr-FR" dirty="0"/>
              <a:t> article </a:t>
            </a:r>
            <a:endParaRPr lang="en-GB" dirty="0"/>
          </a:p>
        </p:txBody>
      </p:sp>
      <p:pic>
        <p:nvPicPr>
          <p:cNvPr id="2050" name="Picture 2" descr="Where Are Migrants in SDG #2? | Migration for development">
            <a:extLst>
              <a:ext uri="{FF2B5EF4-FFF2-40B4-BE49-F238E27FC236}">
                <a16:creationId xmlns:a16="http://schemas.microsoft.com/office/drawing/2014/main" id="{0C0A6C77-5EB6-3394-0A6D-76E19248B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4972" y="434975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774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282</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7 World hunger facts</vt:lpstr>
      <vt:lpstr>Key Resource https://www.visualcapitalist.com/interactive-map-tracking-global-hunger-and-food-insecurity/ </vt:lpstr>
      <vt:lpstr>1. Food insecurity is growing: Focus: Yemen</vt:lpstr>
      <vt:lpstr>2. Conflict, economic shocks, and weather extremes impact world hunger – Mali </vt:lpstr>
      <vt:lpstr>3. The war in Ukraine is impacting global hunger:</vt:lpstr>
      <vt:lpstr>4. Food insecurity forces families into distressing choices: </vt:lpstr>
      <vt:lpstr>5. Millions of children are dangerously malnourished</vt:lpstr>
      <vt:lpstr>6. Displacement is both a driver and a consequence of food insecurity: </vt:lpstr>
      <vt:lpstr>7. Humanitarian organizations around the world are working toward the goal of ending hunger: </vt:lpstr>
    </vt:vector>
  </TitlesOfParts>
  <Company>International School of Toulouse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World hunger facts</dc:title>
  <dc:creator>Matthew Podbury</dc:creator>
  <cp:lastModifiedBy>Matthew Podbury</cp:lastModifiedBy>
  <cp:revision>3</cp:revision>
  <dcterms:created xsi:type="dcterms:W3CDTF">2023-12-12T06:56:54Z</dcterms:created>
  <dcterms:modified xsi:type="dcterms:W3CDTF">2023-12-12T11:04:19Z</dcterms:modified>
</cp:coreProperties>
</file>