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60" r:id="rId6"/>
    <p:sldId id="263" r:id="rId7"/>
    <p:sldId id="259" r:id="rId8"/>
    <p:sldId id="264" r:id="rId9"/>
    <p:sldId id="261" r:id="rId10"/>
    <p:sldId id="265" r:id="rId11"/>
    <p:sldId id="262" r:id="rId12"/>
    <p:sldId id="266" r:id="rId1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A70DC0C-2ABF-4238-830E-1A15037AE850}" type="slidenum">
              <a:rPr lang="en-GB"/>
              <a:pPr/>
              <a:t>‹#›</a:t>
            </a:fld>
            <a:endParaRPr lang="en-GB"/>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38382C3-A72D-49C4-8CC1-5F53E769DB30}" type="slidenum">
              <a:rPr lang="en-GB"/>
              <a:pPr/>
              <a:t>‹#›</a:t>
            </a:fld>
            <a:endParaRPr lang="en-GB"/>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0C1A022F-DC3F-4360-8008-004DF0378A40}" type="slidenum">
              <a:rPr lang="en-GB"/>
              <a:pPr/>
              <a:t>‹#›</a:t>
            </a:fld>
            <a:endParaRPr lang="en-GB"/>
          </a:p>
        </p:txBody>
      </p:sp>
    </p:spTree>
  </p:cSld>
  <p:clrMapOvr>
    <a:masterClrMapping/>
  </p:clrMapOvr>
  <p:transition spd="slow">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GB"/>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GB"/>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5C9077C9-49EC-45D0-B2FE-F0C861184617}" type="slidenum">
              <a:rPr lang="en-GB"/>
              <a:pPr/>
              <a:t>‹#›</a:t>
            </a:fld>
            <a:endParaRPr lang="en-GB"/>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D77E3EB-41B4-4C89-9B6C-171E521C7DC5}" type="slidenum">
              <a:rPr lang="en-GB"/>
              <a:pPr/>
              <a:t>‹#›</a:t>
            </a:fld>
            <a:endParaRPr lang="en-GB"/>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DFC174C-3474-4E4A-82CB-66D7BF82EDD5}" type="slidenum">
              <a:rPr lang="en-GB"/>
              <a:pPr/>
              <a:t>‹#›</a:t>
            </a:fld>
            <a:endParaRPr lang="en-GB"/>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0B2D890-4C40-426D-8C29-CF1176CBD93C}" type="slidenum">
              <a:rPr lang="en-GB"/>
              <a:pPr/>
              <a:t>‹#›</a:t>
            </a:fld>
            <a:endParaRPr lang="en-GB"/>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927573F8-EE8B-4685-A04B-170FE999ED16}" type="slidenum">
              <a:rPr lang="en-GB"/>
              <a:pPr/>
              <a:t>‹#›</a:t>
            </a:fld>
            <a:endParaRPr lang="en-GB"/>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B6D0DD10-71C3-4A05-87A5-A9845647DCC0}" type="slidenum">
              <a:rPr lang="en-GB"/>
              <a:pPr/>
              <a:t>‹#›</a:t>
            </a:fld>
            <a:endParaRPr lang="en-GB"/>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4FC42CE8-A7DC-4DFC-80C9-D3A621DED187}" type="slidenum">
              <a:rPr lang="en-GB"/>
              <a:pPr/>
              <a:t>‹#›</a:t>
            </a:fld>
            <a:endParaRPr lang="en-GB"/>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1CC47B0-F764-4E39-A338-513ECD5636F0}" type="slidenum">
              <a:rPr lang="en-GB"/>
              <a:pPr/>
              <a:t>‹#›</a:t>
            </a:fld>
            <a:endParaRPr lang="en-GB"/>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54050FD1-FD28-4974-8F9E-8F5EFBDBBC58}" type="slidenum">
              <a:rPr lang="en-GB"/>
              <a:pPr/>
              <a:t>‹#›</a:t>
            </a:fld>
            <a:endParaRPr lang="en-GB"/>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3300"/>
            </a:gs>
            <a:gs pos="100000">
              <a:srgbClr val="FFFF00"/>
            </a:gs>
          </a:gsLst>
          <a:path path="rect">
            <a:fillToRect r="100000" b="10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2052C89-7816-436C-A09C-6E1341A02372}"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dissolve/>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1258888" y="476250"/>
            <a:ext cx="6265862" cy="1657350"/>
          </a:xfrm>
          <a:prstGeom prst="rect">
            <a:avLst/>
          </a:prstGeom>
        </p:spPr>
        <p:txBody>
          <a:bodyPr wrap="none" fromWordArt="1">
            <a:prstTxWarp prst="textPlain">
              <a:avLst>
                <a:gd name="adj" fmla="val 50000"/>
              </a:avLst>
            </a:prstTxWarp>
          </a:bodyPr>
          <a:lstStyle/>
          <a:p>
            <a:pPr algn="ctr"/>
            <a:r>
              <a:rPr lang="fr-FR" sz="3600" kern="10">
                <a:ln w="28575">
                  <a:solidFill>
                    <a:schemeClr val="tx1"/>
                  </a:solidFill>
                  <a:round/>
                  <a:headEnd/>
                  <a:tailEnd/>
                </a:ln>
                <a:solidFill>
                  <a:srgbClr val="CC3300"/>
                </a:solidFill>
                <a:latin typeface="Arial Black"/>
              </a:rPr>
              <a:t>Plate Tectonics</a:t>
            </a:r>
          </a:p>
        </p:txBody>
      </p:sp>
      <p:sp>
        <p:nvSpPr>
          <p:cNvPr id="2055" name="Text Box 7"/>
          <p:cNvSpPr txBox="1">
            <a:spLocks noChangeArrowheads="1"/>
          </p:cNvSpPr>
          <p:nvPr/>
        </p:nvSpPr>
        <p:spPr bwMode="auto">
          <a:xfrm>
            <a:off x="395288" y="2708275"/>
            <a:ext cx="8353425" cy="2465388"/>
          </a:xfrm>
          <a:prstGeom prst="rect">
            <a:avLst/>
          </a:prstGeom>
          <a:noFill/>
          <a:ln w="9525">
            <a:noFill/>
            <a:miter lim="800000"/>
            <a:headEnd/>
            <a:tailEnd/>
          </a:ln>
          <a:effectLst/>
        </p:spPr>
        <p:txBody>
          <a:bodyPr>
            <a:spAutoFit/>
          </a:bodyPr>
          <a:lstStyle/>
          <a:p>
            <a:pPr>
              <a:spcBef>
                <a:spcPct val="50000"/>
              </a:spcBef>
            </a:pPr>
            <a:r>
              <a:rPr lang="en-GB" sz="2400" b="1"/>
              <a:t>Imagine the Earth as a hardboiled egg…………………….</a:t>
            </a:r>
          </a:p>
          <a:p>
            <a:pPr>
              <a:spcBef>
                <a:spcPct val="50000"/>
              </a:spcBef>
            </a:pPr>
            <a:r>
              <a:rPr lang="en-GB" sz="2400" b="1"/>
              <a:t>The thin brittle shell is the crust that humans live on.</a:t>
            </a:r>
          </a:p>
          <a:p>
            <a:pPr>
              <a:spcBef>
                <a:spcPct val="50000"/>
              </a:spcBef>
            </a:pPr>
            <a:r>
              <a:rPr lang="en-GB" sz="2400" b="1"/>
              <a:t>The thick jelly like white is the deep hot magma beneath the surface.</a:t>
            </a:r>
          </a:p>
          <a:p>
            <a:pPr>
              <a:spcBef>
                <a:spcPct val="50000"/>
              </a:spcBef>
            </a:pPr>
            <a:r>
              <a:rPr lang="en-GB" sz="2400" b="1"/>
              <a:t>The yellow yolk is the core of the earth.</a:t>
            </a:r>
          </a:p>
        </p:txBody>
      </p:sp>
      <p:pic>
        <p:nvPicPr>
          <p:cNvPr id="2059" name="Picture 11" descr="j0282861"/>
          <p:cNvPicPr>
            <a:picLocks noChangeAspect="1" noChangeArrowheads="1" noCrop="1"/>
          </p:cNvPicPr>
          <p:nvPr/>
        </p:nvPicPr>
        <p:blipFill>
          <a:blip r:embed="rId2" cstate="print"/>
          <a:srcRect/>
          <a:stretch>
            <a:fillRect/>
          </a:stretch>
        </p:blipFill>
        <p:spPr bwMode="auto">
          <a:xfrm>
            <a:off x="7596188" y="5589588"/>
            <a:ext cx="1371600" cy="1076325"/>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latin typeface="Kristen ITC" pitchFamily="66" charset="0"/>
              </a:rPr>
              <a:t>Key Notes</a:t>
            </a:r>
            <a:endParaRPr lang="en-US">
              <a:latin typeface="Kristen ITC" pitchFamily="66" charset="0"/>
            </a:endParaRPr>
          </a:p>
        </p:txBody>
      </p:sp>
      <p:sp>
        <p:nvSpPr>
          <p:cNvPr id="14339" name="Rectangle 3"/>
          <p:cNvSpPr>
            <a:spLocks noGrp="1" noChangeArrowheads="1"/>
          </p:cNvSpPr>
          <p:nvPr>
            <p:ph type="body" idx="1"/>
          </p:nvPr>
        </p:nvSpPr>
        <p:spPr/>
        <p:txBody>
          <a:bodyPr/>
          <a:lstStyle/>
          <a:p>
            <a:r>
              <a:rPr lang="en-GB"/>
              <a:t>Plates move apart</a:t>
            </a:r>
          </a:p>
          <a:p>
            <a:r>
              <a:rPr lang="en-GB"/>
              <a:t>Mostly occurs under oceans</a:t>
            </a:r>
          </a:p>
          <a:p>
            <a:r>
              <a:rPr lang="en-GB"/>
              <a:t>As plates move apart magma rises up from the mantle to fill the gap</a:t>
            </a:r>
          </a:p>
          <a:p>
            <a:r>
              <a:rPr lang="en-GB"/>
              <a:t>Rising magma forms </a:t>
            </a:r>
            <a:r>
              <a:rPr lang="en-GB" b="1"/>
              <a:t>shield volcanoes</a:t>
            </a:r>
            <a:endParaRPr lang="en-GB"/>
          </a:p>
          <a:p>
            <a:r>
              <a:rPr lang="en-GB"/>
              <a:t>Ends of plates crumple to form ridges, such as the Mid-Atlantic Ridge</a:t>
            </a:r>
            <a:endParaRPr lang="en-US"/>
          </a:p>
        </p:txBody>
      </p:sp>
    </p:spTree>
  </p:cSld>
  <p:clrMapOvr>
    <a:masterClrMapping/>
  </p:clrMapOvr>
  <p:transition spd="slow">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Fig25"/>
          <p:cNvPicPr>
            <a:picLocks noChangeAspect="1" noChangeArrowheads="1"/>
          </p:cNvPicPr>
          <p:nvPr/>
        </p:nvPicPr>
        <p:blipFill>
          <a:blip r:embed="rId2" cstate="print"/>
          <a:srcRect/>
          <a:stretch>
            <a:fillRect/>
          </a:stretch>
        </p:blipFill>
        <p:spPr bwMode="auto">
          <a:xfrm>
            <a:off x="4787900" y="1412875"/>
            <a:ext cx="4176713" cy="5226050"/>
          </a:xfrm>
          <a:prstGeom prst="rect">
            <a:avLst/>
          </a:prstGeom>
          <a:noFill/>
        </p:spPr>
      </p:pic>
      <p:sp>
        <p:nvSpPr>
          <p:cNvPr id="11269" name="WordArt 5"/>
          <p:cNvSpPr>
            <a:spLocks noChangeArrowheads="1" noChangeShapeType="1" noTextEdit="1"/>
          </p:cNvSpPr>
          <p:nvPr/>
        </p:nvSpPr>
        <p:spPr bwMode="auto">
          <a:xfrm>
            <a:off x="468313" y="115888"/>
            <a:ext cx="8362950" cy="1295400"/>
          </a:xfrm>
          <a:prstGeom prst="rect">
            <a:avLst/>
          </a:prstGeom>
        </p:spPr>
        <p:txBody>
          <a:bodyPr wrap="none" fromWordArt="1">
            <a:prstTxWarp prst="textPlain">
              <a:avLst>
                <a:gd name="adj" fmla="val 50000"/>
              </a:avLst>
            </a:prstTxWarp>
          </a:bodyPr>
          <a:lstStyle/>
          <a:p>
            <a:pPr algn="ctr"/>
            <a:r>
              <a:rPr lang="en-US" sz="3600" kern="10">
                <a:ln w="28575">
                  <a:solidFill>
                    <a:srgbClr val="000000"/>
                  </a:solidFill>
                  <a:round/>
                  <a:headEnd/>
                  <a:tailEnd/>
                </a:ln>
                <a:solidFill>
                  <a:srgbClr val="CC3300"/>
                </a:solidFill>
                <a:latin typeface="Arial Black"/>
              </a:rPr>
              <a:t>What happens when plates move </a:t>
            </a:r>
          </a:p>
          <a:p>
            <a:pPr algn="ctr"/>
            <a:r>
              <a:rPr lang="en-US" sz="3600" kern="10">
                <a:ln w="28575">
                  <a:solidFill>
                    <a:srgbClr val="000000"/>
                  </a:solidFill>
                  <a:round/>
                  <a:headEnd/>
                  <a:tailEnd/>
                </a:ln>
                <a:solidFill>
                  <a:srgbClr val="CC3300"/>
                </a:solidFill>
                <a:latin typeface="Arial Black"/>
              </a:rPr>
              <a:t>along side each other?</a:t>
            </a:r>
            <a:endParaRPr lang="fr-FR" sz="3600" kern="10">
              <a:ln w="28575">
                <a:solidFill>
                  <a:srgbClr val="000000"/>
                </a:solidFill>
                <a:round/>
                <a:headEnd/>
                <a:tailEnd/>
              </a:ln>
              <a:solidFill>
                <a:srgbClr val="CC3300"/>
              </a:solidFill>
              <a:latin typeface="Arial Black"/>
            </a:endParaRPr>
          </a:p>
        </p:txBody>
      </p:sp>
      <p:sp>
        <p:nvSpPr>
          <p:cNvPr id="11270" name="Text Box 6"/>
          <p:cNvSpPr txBox="1">
            <a:spLocks noChangeArrowheads="1"/>
          </p:cNvSpPr>
          <p:nvPr/>
        </p:nvSpPr>
        <p:spPr bwMode="auto">
          <a:xfrm>
            <a:off x="179388" y="2133600"/>
            <a:ext cx="4608512" cy="4349750"/>
          </a:xfrm>
          <a:prstGeom prst="rect">
            <a:avLst/>
          </a:prstGeom>
          <a:noFill/>
          <a:ln w="9525">
            <a:noFill/>
            <a:miter lim="800000"/>
            <a:headEnd/>
            <a:tailEnd/>
          </a:ln>
          <a:effectLst/>
        </p:spPr>
        <p:txBody>
          <a:bodyPr>
            <a:spAutoFit/>
          </a:bodyPr>
          <a:lstStyle/>
          <a:p>
            <a:pPr>
              <a:spcBef>
                <a:spcPct val="50000"/>
              </a:spcBef>
            </a:pPr>
            <a:r>
              <a:rPr lang="en-GB"/>
              <a:t>When plates move along side each other in opposite directions or in the same direction but at different speeds earthquakes are created.</a:t>
            </a:r>
          </a:p>
          <a:p>
            <a:pPr>
              <a:spcBef>
                <a:spcPct val="50000"/>
              </a:spcBef>
            </a:pPr>
            <a:r>
              <a:rPr lang="en-GB"/>
              <a:t>The plate margins are made up of rock that is brittle and jagged so it is difficult for the plates to slide past each other. Sometimes the plates get stuck and pressure builds and builds until eventually they suddenly jerk forwards. This sudden movement  and release of pressure is the cause of earthquakes at this type of margin. The most famous conservative plate margin is the San Andreas Fault on the western coast of North America.</a:t>
            </a:r>
          </a:p>
        </p:txBody>
      </p:sp>
      <p:sp>
        <p:nvSpPr>
          <p:cNvPr id="11271" name="Text Box 7"/>
          <p:cNvSpPr txBox="1">
            <a:spLocks noChangeArrowheads="1"/>
          </p:cNvSpPr>
          <p:nvPr/>
        </p:nvSpPr>
        <p:spPr bwMode="auto">
          <a:xfrm>
            <a:off x="250825" y="1628775"/>
            <a:ext cx="2952750" cy="366713"/>
          </a:xfrm>
          <a:prstGeom prst="rect">
            <a:avLst/>
          </a:prstGeom>
          <a:solidFill>
            <a:srgbClr val="FFFF00"/>
          </a:solidFill>
          <a:ln w="9525">
            <a:noFill/>
            <a:miter lim="800000"/>
            <a:headEnd/>
            <a:tailEnd/>
          </a:ln>
          <a:effectLst/>
        </p:spPr>
        <p:txBody>
          <a:bodyPr>
            <a:spAutoFit/>
          </a:bodyPr>
          <a:lstStyle/>
          <a:p>
            <a:pPr>
              <a:spcBef>
                <a:spcPct val="50000"/>
              </a:spcBef>
            </a:pPr>
            <a:r>
              <a:rPr lang="en-GB"/>
              <a:t>Passive Plate Margin</a:t>
            </a:r>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latin typeface="Kristen ITC" pitchFamily="66" charset="0"/>
              </a:rPr>
              <a:t>Key Notes</a:t>
            </a:r>
            <a:endParaRPr lang="en-US">
              <a:latin typeface="Kristen ITC" pitchFamily="66" charset="0"/>
            </a:endParaRPr>
          </a:p>
        </p:txBody>
      </p:sp>
      <p:sp>
        <p:nvSpPr>
          <p:cNvPr id="15363" name="Rectangle 3"/>
          <p:cNvSpPr>
            <a:spLocks noGrp="1" noChangeArrowheads="1"/>
          </p:cNvSpPr>
          <p:nvPr>
            <p:ph type="body" idx="1"/>
          </p:nvPr>
        </p:nvSpPr>
        <p:spPr/>
        <p:txBody>
          <a:bodyPr/>
          <a:lstStyle/>
          <a:p>
            <a:pPr>
              <a:lnSpc>
                <a:spcPct val="90000"/>
              </a:lnSpc>
            </a:pPr>
            <a:r>
              <a:rPr lang="en-GB"/>
              <a:t>Plates move along side each other but at different speeds</a:t>
            </a:r>
          </a:p>
          <a:p>
            <a:pPr>
              <a:lnSpc>
                <a:spcPct val="90000"/>
              </a:lnSpc>
            </a:pPr>
            <a:r>
              <a:rPr lang="en-GB"/>
              <a:t>As plate boundaries are made up of rock that is brittle and jagged it is sometimes difficult for plates to slide past each other and they can get stuck</a:t>
            </a:r>
          </a:p>
          <a:p>
            <a:pPr>
              <a:lnSpc>
                <a:spcPct val="90000"/>
              </a:lnSpc>
            </a:pPr>
            <a:r>
              <a:rPr lang="en-GB"/>
              <a:t>Pressure builds up along the boundary until one plate jerks past the other causing an earthquake</a:t>
            </a:r>
            <a:endParaRPr lang="en-US"/>
          </a:p>
        </p:txBody>
      </p:sp>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worldsplatesarrows"/>
          <p:cNvPicPr>
            <a:picLocks noChangeAspect="1" noChangeArrowheads="1"/>
          </p:cNvPicPr>
          <p:nvPr>
            <p:ph/>
          </p:nvPr>
        </p:nvPicPr>
        <p:blipFill>
          <a:blip r:embed="rId2" cstate="print"/>
          <a:srcRect/>
          <a:stretch>
            <a:fillRect/>
          </a:stretch>
        </p:blipFill>
        <p:spPr>
          <a:xfrm>
            <a:off x="468313" y="765175"/>
            <a:ext cx="7920037" cy="5338763"/>
          </a:xfrm>
          <a:noFill/>
          <a:ln/>
        </p:spPr>
      </p:pic>
      <p:sp>
        <p:nvSpPr>
          <p:cNvPr id="5126" name="WordArt 6"/>
          <p:cNvSpPr>
            <a:spLocks noChangeArrowheads="1" noChangeShapeType="1" noTextEdit="1"/>
          </p:cNvSpPr>
          <p:nvPr/>
        </p:nvSpPr>
        <p:spPr bwMode="auto">
          <a:xfrm>
            <a:off x="1042988" y="188913"/>
            <a:ext cx="6572250" cy="647700"/>
          </a:xfrm>
          <a:prstGeom prst="rect">
            <a:avLst/>
          </a:prstGeom>
        </p:spPr>
        <p:txBody>
          <a:bodyPr wrap="none" fromWordArt="1">
            <a:prstTxWarp prst="textPlain">
              <a:avLst>
                <a:gd name="adj" fmla="val 50000"/>
              </a:avLst>
            </a:prstTxWarp>
          </a:bodyPr>
          <a:lstStyle/>
          <a:p>
            <a:pPr algn="ctr"/>
            <a:r>
              <a:rPr lang="en-US" sz="3600" kern="10">
                <a:ln w="28575">
                  <a:solidFill>
                    <a:srgbClr val="000000"/>
                  </a:solidFill>
                  <a:round/>
                  <a:headEnd/>
                  <a:tailEnd/>
                </a:ln>
                <a:solidFill>
                  <a:srgbClr val="CC3300"/>
                </a:solidFill>
                <a:latin typeface="Arial Black"/>
              </a:rPr>
              <a:t>Tectonic Map of the World</a:t>
            </a:r>
            <a:endParaRPr lang="fr-FR" sz="3600" kern="10">
              <a:ln w="28575">
                <a:solidFill>
                  <a:srgbClr val="000000"/>
                </a:solidFill>
                <a:round/>
                <a:headEnd/>
                <a:tailEnd/>
              </a:ln>
              <a:solidFill>
                <a:srgbClr val="CC3300"/>
              </a:solidFill>
              <a:latin typeface="Arial Black"/>
            </a:endParaRPr>
          </a:p>
        </p:txBody>
      </p:sp>
      <p:sp>
        <p:nvSpPr>
          <p:cNvPr id="5127" name="Text Box 7"/>
          <p:cNvSpPr txBox="1">
            <a:spLocks noChangeArrowheads="1"/>
          </p:cNvSpPr>
          <p:nvPr/>
        </p:nvSpPr>
        <p:spPr bwMode="auto">
          <a:xfrm>
            <a:off x="900113" y="6021388"/>
            <a:ext cx="7416800" cy="671512"/>
          </a:xfrm>
          <a:prstGeom prst="rect">
            <a:avLst/>
          </a:prstGeom>
          <a:noFill/>
          <a:ln w="9525">
            <a:noFill/>
            <a:miter lim="800000"/>
            <a:headEnd/>
            <a:tailEnd/>
          </a:ln>
          <a:effectLst/>
        </p:spPr>
        <p:txBody>
          <a:bodyPr>
            <a:spAutoFit/>
          </a:bodyPr>
          <a:lstStyle/>
          <a:p>
            <a:pPr>
              <a:spcBef>
                <a:spcPct val="50000"/>
              </a:spcBef>
            </a:pPr>
            <a:r>
              <a:rPr lang="en-GB" b="1"/>
              <a:t>A tectonic plate is like the hard shell on a boiled egg that has been cracked into </a:t>
            </a:r>
            <a:r>
              <a:rPr lang="en-GB" sz="2000" b="1"/>
              <a:t>pieces</a:t>
            </a:r>
            <a:r>
              <a:rPr lang="en-GB" b="1"/>
              <a:t> or plates!</a:t>
            </a:r>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endParaRPr lang="fr-FR"/>
          </a:p>
        </p:txBody>
      </p:sp>
      <p:pic>
        <p:nvPicPr>
          <p:cNvPr id="16386" name="Picture 2" descr="http://www.enchantedlearning.com/subjects/volcano/gifs/ringoffirecolor.GIF"/>
          <p:cNvPicPr>
            <a:picLocks noChangeAspect="1" noChangeArrowheads="1"/>
          </p:cNvPicPr>
          <p:nvPr/>
        </p:nvPicPr>
        <p:blipFill>
          <a:blip r:embed="rId2" cstate="print"/>
          <a:srcRect/>
          <a:stretch>
            <a:fillRect/>
          </a:stretch>
        </p:blipFill>
        <p:spPr bwMode="auto">
          <a:xfrm>
            <a:off x="1428728" y="1142984"/>
            <a:ext cx="5562600" cy="4133850"/>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46" name="Group 78"/>
          <p:cNvGraphicFramePr>
            <a:graphicFrameLocks noGrp="1"/>
          </p:cNvGraphicFramePr>
          <p:nvPr/>
        </p:nvGraphicFramePr>
        <p:xfrm>
          <a:off x="468313" y="908050"/>
          <a:ext cx="8424862" cy="5905502"/>
        </p:xfrm>
        <a:graphic>
          <a:graphicData uri="http://schemas.openxmlformats.org/drawingml/2006/table">
            <a:tbl>
              <a:tblPr/>
              <a:tblGrid>
                <a:gridCol w="2108200"/>
                <a:gridCol w="2105025"/>
                <a:gridCol w="2108200"/>
                <a:gridCol w="2103437"/>
              </a:tblGrid>
              <a:tr h="615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rPr>
                        <a:t>Plate Boundary</a:t>
                      </a:r>
                      <a:endParaRPr kumimoji="0" lang="en-GB" sz="1400" b="0" i="0" u="none" strike="noStrike" cap="none" normalizeH="0" baseline="0" smtClean="0">
                        <a:ln>
                          <a:noFill/>
                        </a:ln>
                        <a:solidFill>
                          <a:schemeClr val="tx1"/>
                        </a:solidFill>
                        <a:effectLst/>
                        <a:latin typeface="Arial" charset="0"/>
                      </a:endParaRPr>
                    </a:p>
                  </a:txBody>
                  <a:tcPr anchor="ctr" horzOverflow="overflow">
                    <a:lnL cap="flat">
                      <a:noFill/>
                    </a:lnL>
                    <a:lnR>
                      <a:noFill/>
                    </a:lnR>
                    <a:lnT cap="fla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rPr>
                        <a:t>Diagram</a:t>
                      </a:r>
                      <a:endParaRPr kumimoji="0" lang="en-GB" sz="1400" b="0" i="0" u="none" strike="noStrike" cap="none" normalizeH="0" baseline="0" smtClean="0">
                        <a:ln>
                          <a:noFill/>
                        </a:ln>
                        <a:solidFill>
                          <a:schemeClr val="tx1"/>
                        </a:solidFill>
                        <a:effectLst/>
                        <a:latin typeface="Arial" charset="0"/>
                      </a:endParaRPr>
                    </a:p>
                  </a:txBody>
                  <a:tcPr anchor="ctr" horzOverflow="overflow">
                    <a:lnL>
                      <a:noFill/>
                    </a:lnL>
                    <a:lnR>
                      <a:noFill/>
                    </a:lnR>
                    <a:lnT cap="fla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rPr>
                        <a:t>Description</a:t>
                      </a:r>
                      <a:endParaRPr kumimoji="0" lang="en-GB" sz="1400" b="0" i="0" u="none" strike="noStrike" cap="none" normalizeH="0" baseline="0" smtClean="0">
                        <a:ln>
                          <a:noFill/>
                        </a:ln>
                        <a:solidFill>
                          <a:schemeClr val="tx1"/>
                        </a:solidFill>
                        <a:effectLst/>
                        <a:latin typeface="Arial" charset="0"/>
                      </a:endParaRPr>
                    </a:p>
                  </a:txBody>
                  <a:tcPr anchor="ctr" horzOverflow="overflow">
                    <a:lnL>
                      <a:noFill/>
                    </a:lnL>
                    <a:lnR>
                      <a:noFill/>
                    </a:lnR>
                    <a:lnT cap="fla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chemeClr val="tx1"/>
                          </a:solidFill>
                          <a:effectLst/>
                          <a:latin typeface="Arial" charset="0"/>
                        </a:rPr>
                        <a:t>Example</a:t>
                      </a:r>
                      <a:endParaRPr kumimoji="0" lang="en-GB" sz="1400" b="0" i="0" u="none" strike="noStrike" cap="none" normalizeH="0" baseline="0" smtClean="0">
                        <a:ln>
                          <a:noFill/>
                        </a:ln>
                        <a:solidFill>
                          <a:schemeClr val="tx1"/>
                        </a:solidFill>
                        <a:effectLst/>
                        <a:latin typeface="Arial" charset="0"/>
                      </a:endParaRPr>
                    </a:p>
                  </a:txBody>
                  <a:tcPr anchor="ctr" horzOverflow="overflow">
                    <a:lnL>
                      <a:noFill/>
                    </a:lnL>
                    <a:lnR cap="flat">
                      <a:noFill/>
                    </a:lnR>
                    <a:lnT cap="flat">
                      <a:noFill/>
                    </a:lnT>
                    <a:lnB>
                      <a:noFill/>
                    </a:lnB>
                    <a:lnTlToBr>
                      <a:noFill/>
                    </a:lnTlToBr>
                    <a:lnBlToTr>
                      <a:noFill/>
                    </a:lnBlToTr>
                    <a:solidFill>
                      <a:schemeClr val="bg1"/>
                    </a:solidFill>
                  </a:tcPr>
                </a:tc>
              </a:tr>
              <a:tr h="1236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Tensional</a:t>
                      </a:r>
                      <a:r>
                        <a:rPr kumimoji="0" lang="en-GB" sz="1400" b="0" i="0" u="none" strike="noStrike" cap="none" normalizeH="0" baseline="0" smtClean="0">
                          <a:ln>
                            <a:noFill/>
                          </a:ln>
                          <a:solidFill>
                            <a:srgbClr val="000000"/>
                          </a:solidFill>
                          <a:effectLst/>
                          <a:latin typeface="Arial" charset="0"/>
                        </a:rPr>
                        <a:t> (Constructive) plate boundaries</a:t>
                      </a:r>
                      <a:r>
                        <a:rPr kumimoji="0" lang="en-GB" sz="1400" b="0" i="0" u="none" strike="noStrike" cap="none" normalizeH="0" baseline="0" smtClean="0">
                          <a:ln>
                            <a:noFill/>
                          </a:ln>
                          <a:solidFill>
                            <a:schemeClr val="tx1"/>
                          </a:solidFill>
                          <a:effectLst/>
                          <a:latin typeface="Arial" charset="0"/>
                        </a:rPr>
                        <a:t> </a:t>
                      </a:r>
                    </a:p>
                  </a:txBody>
                  <a:tcPr anchor="ctr" horzOverflow="overflow">
                    <a:lnL cap="flat">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0000"/>
                          </a:solidFill>
                          <a:effectLst/>
                          <a:latin typeface="Arial" charset="0"/>
                        </a:rPr>
                        <a:t>Tensional plate boundaries occur when two plates move away from each other . </a:t>
                      </a:r>
                      <a:endParaRPr kumimoji="0" lang="en-GB" sz="14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0000"/>
                          </a:solidFill>
                          <a:effectLst/>
                          <a:latin typeface="Arial" charset="0"/>
                        </a:rPr>
                        <a:t>North American and Eurasian Plate</a:t>
                      </a:r>
                      <a:endParaRPr kumimoji="0" lang="en-GB" sz="14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solidFill>
                      <a:srgbClr val="FFFFCC"/>
                    </a:solidFill>
                  </a:tcPr>
                </a:tc>
              </a:tr>
              <a:tr h="1579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Compressional</a:t>
                      </a:r>
                      <a:r>
                        <a:rPr kumimoji="0" lang="en-GB" sz="1400" b="0" i="0" u="none" strike="noStrike" cap="none" normalizeH="0" baseline="0" smtClean="0">
                          <a:ln>
                            <a:noFill/>
                          </a:ln>
                          <a:solidFill>
                            <a:srgbClr val="000000"/>
                          </a:solidFill>
                          <a:effectLst/>
                          <a:latin typeface="Arial" charset="0"/>
                        </a:rPr>
                        <a:t> (Destructive) plate boundaries</a:t>
                      </a:r>
                      <a:r>
                        <a:rPr kumimoji="0" lang="en-GB" sz="1400" b="0" i="0" u="none" strike="noStrike" cap="none" normalizeH="0" baseline="0" smtClean="0">
                          <a:ln>
                            <a:noFill/>
                          </a:ln>
                          <a:solidFill>
                            <a:schemeClr val="tx1"/>
                          </a:solidFill>
                          <a:effectLst/>
                          <a:latin typeface="Arial" charset="0"/>
                        </a:rPr>
                        <a:t> </a:t>
                      </a:r>
                    </a:p>
                  </a:txBody>
                  <a:tcPr anchor="ctr" horzOverflow="overflow">
                    <a:lnL cap="flat">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1400" b="0" i="0" u="none" strike="noStrike" cap="none" normalizeH="0" baseline="0" smtClean="0">
                          <a:ln>
                            <a:noFill/>
                          </a:ln>
                          <a:solidFill>
                            <a:schemeClr val="tx1"/>
                          </a:solidFill>
                          <a:effectLst/>
                          <a:latin typeface="Arial" charset="0"/>
                        </a:rPr>
                        <a:t>                  </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0000"/>
                          </a:solidFill>
                          <a:effectLst/>
                          <a:latin typeface="Arial" charset="0"/>
                        </a:rPr>
                        <a:t>Compressional plate boundaries occur when an oceanic plate is forced under (or subducts) a continental plate . </a:t>
                      </a:r>
                      <a:endParaRPr kumimoji="0" lang="en-GB" sz="14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0000"/>
                          </a:solidFill>
                          <a:effectLst/>
                          <a:latin typeface="Arial" charset="0"/>
                        </a:rPr>
                        <a:t>Pacific Plate and the Eurasian Plate</a:t>
                      </a:r>
                      <a:endParaRPr kumimoji="0" lang="en-GB" sz="14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solidFill>
                      <a:srgbClr val="FFFFCC"/>
                    </a:solidFill>
                  </a:tcPr>
                </a:tc>
              </a:tr>
              <a:tr h="1236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Passive</a:t>
                      </a:r>
                      <a:r>
                        <a:rPr kumimoji="0" lang="en-GB" sz="1400" b="0" i="0" u="none" strike="noStrike" cap="none" normalizeH="0" baseline="0" smtClean="0">
                          <a:ln>
                            <a:noFill/>
                          </a:ln>
                          <a:solidFill>
                            <a:srgbClr val="000000"/>
                          </a:solidFill>
                          <a:effectLst/>
                          <a:latin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0000"/>
                          </a:solidFill>
                          <a:effectLst/>
                          <a:latin typeface="Arial" charset="0"/>
                        </a:rPr>
                        <a:t>(Conservative) plate boundaries</a:t>
                      </a:r>
                      <a:r>
                        <a:rPr kumimoji="0" lang="en-GB" sz="1400" b="0" i="0" u="none" strike="noStrike" cap="none" normalizeH="0" baseline="0" smtClean="0">
                          <a:ln>
                            <a:noFill/>
                          </a:ln>
                          <a:solidFill>
                            <a:schemeClr val="tx1"/>
                          </a:solidFill>
                          <a:effectLst/>
                          <a:latin typeface="Arial" charset="0"/>
                        </a:rPr>
                        <a:t> </a:t>
                      </a:r>
                    </a:p>
                  </a:txBody>
                  <a:tcPr anchor="ctr" horzOverflow="overflow">
                    <a:lnL cap="flat">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0000"/>
                          </a:solidFill>
                          <a:effectLst/>
                          <a:latin typeface="Arial" charset="0"/>
                        </a:rPr>
                        <a:t>Passive plate boundaries occur when two plates slide past each other. </a:t>
                      </a:r>
                      <a:endParaRPr kumimoji="0" lang="en-GB" sz="14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0000"/>
                          </a:solidFill>
                          <a:effectLst/>
                          <a:latin typeface="Arial" charset="0"/>
                        </a:rPr>
                        <a:t>North American Plate and the Pacific Plate</a:t>
                      </a:r>
                      <a:endParaRPr kumimoji="0" lang="en-GB" sz="14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solidFill>
                      <a:srgbClr val="FFFFCC"/>
                    </a:solidFill>
                  </a:tcPr>
                </a:tc>
              </a:tr>
              <a:tr h="1236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smtClean="0">
                          <a:ln>
                            <a:noFill/>
                          </a:ln>
                          <a:solidFill>
                            <a:srgbClr val="000000"/>
                          </a:solidFill>
                          <a:effectLst/>
                          <a:latin typeface="Arial" charset="0"/>
                        </a:rPr>
                        <a:t>Collision</a:t>
                      </a:r>
                      <a:r>
                        <a:rPr kumimoji="0" lang="en-GB" sz="1400" b="0" i="0" u="none" strike="noStrike" cap="none" normalizeH="0" baseline="0" smtClean="0">
                          <a:ln>
                            <a:noFill/>
                          </a:ln>
                          <a:solidFill>
                            <a:srgbClr val="000000"/>
                          </a:solidFill>
                          <a:effectLst/>
                          <a:latin typeface="Arial" charset="0"/>
                        </a:rPr>
                        <a:t> plate boundaries</a:t>
                      </a:r>
                      <a:r>
                        <a:rPr kumimoji="0" lang="en-GB" sz="1400" b="0" i="0" u="none" strike="noStrike" cap="none" normalizeH="0" baseline="0" smtClean="0">
                          <a:ln>
                            <a:noFill/>
                          </a:ln>
                          <a:solidFill>
                            <a:schemeClr val="tx1"/>
                          </a:solidFill>
                          <a:effectLst/>
                          <a:latin typeface="Arial" charset="0"/>
                        </a:rPr>
                        <a:t> </a:t>
                      </a:r>
                    </a:p>
                  </a:txBody>
                  <a:tcPr anchor="ctr" horzOverflow="overflow">
                    <a:lnL cap="flat">
                      <a:noFill/>
                    </a:lnL>
                    <a:lnR>
                      <a:noFill/>
                    </a:lnR>
                    <a:lnT>
                      <a:noFill/>
                    </a:lnT>
                    <a:lnB cap="flat">
                      <a:noFill/>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0000"/>
                          </a:solidFill>
                          <a:effectLst/>
                          <a:latin typeface="Arial" charset="0"/>
                        </a:rPr>
                        <a:t>Collision plate boundaries occur when two continental plates move towards each other. </a:t>
                      </a:r>
                      <a:endParaRPr kumimoji="0" lang="en-GB" sz="14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0" i="0" u="none" strike="noStrike" cap="none" normalizeH="0" baseline="0" smtClean="0">
                          <a:ln>
                            <a:noFill/>
                          </a:ln>
                          <a:solidFill>
                            <a:srgbClr val="000000"/>
                          </a:solidFill>
                          <a:effectLst/>
                          <a:latin typeface="Arial" charset="0"/>
                        </a:rPr>
                        <a:t>Indo-Australian and the Eurasian Plate</a:t>
                      </a:r>
                      <a:endParaRPr kumimoji="0" lang="en-GB" sz="14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cap="flat">
                      <a:noFill/>
                    </a:lnB>
                    <a:lnTlToBr>
                      <a:noFill/>
                    </a:lnTlToBr>
                    <a:lnBlToTr>
                      <a:noFill/>
                    </a:lnBlToTr>
                    <a:solidFill>
                      <a:srgbClr val="FFFFCC"/>
                    </a:solidFill>
                  </a:tcPr>
                </a:tc>
              </a:tr>
            </a:tbl>
          </a:graphicData>
        </a:graphic>
      </p:graphicFrame>
      <p:sp>
        <p:nvSpPr>
          <p:cNvPr id="7247" name="Rectangle 79"/>
          <p:cNvSpPr>
            <a:spLocks noChangeArrowheads="1"/>
          </p:cNvSpPr>
          <p:nvPr/>
        </p:nvSpPr>
        <p:spPr bwMode="auto">
          <a:xfrm>
            <a:off x="2555875" y="1485900"/>
            <a:ext cx="2160588" cy="5327650"/>
          </a:xfrm>
          <a:prstGeom prst="rect">
            <a:avLst/>
          </a:prstGeom>
          <a:solidFill>
            <a:schemeClr val="bg1"/>
          </a:solidFill>
          <a:ln w="9525">
            <a:noFill/>
            <a:miter lim="800000"/>
            <a:headEnd/>
            <a:tailEnd/>
          </a:ln>
          <a:effectLst/>
        </p:spPr>
        <p:txBody>
          <a:bodyPr wrap="none" anchor="ctr"/>
          <a:lstStyle/>
          <a:p>
            <a:endParaRPr lang="fr-FR"/>
          </a:p>
        </p:txBody>
      </p:sp>
      <p:pic>
        <p:nvPicPr>
          <p:cNvPr id="7242" name="Picture 74" descr="constructive"/>
          <p:cNvPicPr>
            <a:picLocks noChangeAspect="1" noChangeArrowheads="1"/>
          </p:cNvPicPr>
          <p:nvPr/>
        </p:nvPicPr>
        <p:blipFill>
          <a:blip r:embed="rId2" cstate="print"/>
          <a:srcRect/>
          <a:stretch>
            <a:fillRect/>
          </a:stretch>
        </p:blipFill>
        <p:spPr bwMode="auto">
          <a:xfrm>
            <a:off x="3059113" y="1412875"/>
            <a:ext cx="1295400" cy="1295400"/>
          </a:xfrm>
          <a:prstGeom prst="rect">
            <a:avLst/>
          </a:prstGeom>
          <a:solidFill>
            <a:schemeClr val="bg1"/>
          </a:solidFill>
        </p:spPr>
      </p:pic>
      <p:pic>
        <p:nvPicPr>
          <p:cNvPr id="7248" name="Picture 80" descr="destructive"/>
          <p:cNvPicPr>
            <a:picLocks noChangeAspect="1" noChangeArrowheads="1"/>
          </p:cNvPicPr>
          <p:nvPr/>
        </p:nvPicPr>
        <p:blipFill>
          <a:blip r:embed="rId3" cstate="print"/>
          <a:srcRect/>
          <a:stretch>
            <a:fillRect/>
          </a:stretch>
        </p:blipFill>
        <p:spPr bwMode="auto">
          <a:xfrm>
            <a:off x="2987675" y="2708275"/>
            <a:ext cx="1368425" cy="1368425"/>
          </a:xfrm>
          <a:prstGeom prst="rect">
            <a:avLst/>
          </a:prstGeom>
          <a:noFill/>
        </p:spPr>
      </p:pic>
      <p:pic>
        <p:nvPicPr>
          <p:cNvPr id="7249" name="Picture 81" descr="conservative"/>
          <p:cNvPicPr>
            <a:picLocks noChangeAspect="1" noChangeArrowheads="1"/>
          </p:cNvPicPr>
          <p:nvPr/>
        </p:nvPicPr>
        <p:blipFill>
          <a:blip r:embed="rId4" cstate="print"/>
          <a:srcRect/>
          <a:stretch>
            <a:fillRect/>
          </a:stretch>
        </p:blipFill>
        <p:spPr bwMode="auto">
          <a:xfrm>
            <a:off x="3060700" y="4221163"/>
            <a:ext cx="1366838" cy="1366837"/>
          </a:xfrm>
          <a:prstGeom prst="rect">
            <a:avLst/>
          </a:prstGeom>
          <a:noFill/>
        </p:spPr>
      </p:pic>
      <p:pic>
        <p:nvPicPr>
          <p:cNvPr id="7250" name="Picture 82" descr="collision"/>
          <p:cNvPicPr>
            <a:picLocks noChangeAspect="1" noChangeArrowheads="1"/>
          </p:cNvPicPr>
          <p:nvPr/>
        </p:nvPicPr>
        <p:blipFill>
          <a:blip r:embed="rId5" cstate="print"/>
          <a:srcRect/>
          <a:stretch>
            <a:fillRect/>
          </a:stretch>
        </p:blipFill>
        <p:spPr bwMode="auto">
          <a:xfrm>
            <a:off x="2987675" y="5300663"/>
            <a:ext cx="1368425" cy="1152525"/>
          </a:xfrm>
          <a:prstGeom prst="rect">
            <a:avLst/>
          </a:prstGeom>
          <a:noFill/>
        </p:spPr>
      </p:pic>
      <p:sp>
        <p:nvSpPr>
          <p:cNvPr id="7251" name="WordArt 83"/>
          <p:cNvSpPr>
            <a:spLocks noChangeArrowheads="1" noChangeShapeType="1" noTextEdit="1"/>
          </p:cNvSpPr>
          <p:nvPr/>
        </p:nvSpPr>
        <p:spPr bwMode="auto">
          <a:xfrm>
            <a:off x="684213" y="115888"/>
            <a:ext cx="7920037" cy="936625"/>
          </a:xfrm>
          <a:prstGeom prst="rect">
            <a:avLst/>
          </a:prstGeom>
        </p:spPr>
        <p:txBody>
          <a:bodyPr wrap="none" fromWordArt="1">
            <a:prstTxWarp prst="textPlain">
              <a:avLst>
                <a:gd name="adj" fmla="val 50000"/>
              </a:avLst>
            </a:prstTxWarp>
          </a:bodyPr>
          <a:lstStyle/>
          <a:p>
            <a:pPr algn="ctr"/>
            <a:r>
              <a:rPr lang="en-US" sz="3600" kern="10">
                <a:ln w="28575">
                  <a:solidFill>
                    <a:srgbClr val="000000"/>
                  </a:solidFill>
                  <a:round/>
                  <a:headEnd/>
                  <a:tailEnd/>
                </a:ln>
                <a:solidFill>
                  <a:srgbClr val="CC3300"/>
                </a:solidFill>
                <a:latin typeface="Arial Black"/>
              </a:rPr>
              <a:t>What happens at the edges?</a:t>
            </a:r>
            <a:endParaRPr lang="fr-FR" sz="3600" kern="10">
              <a:ln w="28575">
                <a:solidFill>
                  <a:srgbClr val="000000"/>
                </a:solidFill>
                <a:round/>
                <a:headEnd/>
                <a:tailEnd/>
              </a:ln>
              <a:solidFill>
                <a:srgbClr val="CC3300"/>
              </a:solidFill>
              <a:latin typeface="Arial Black"/>
            </a:endParaRPr>
          </a:p>
        </p:txBody>
      </p:sp>
    </p:spTree>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Fig21oceancont"/>
          <p:cNvPicPr>
            <a:picLocks noChangeAspect="1" noChangeArrowheads="1"/>
          </p:cNvPicPr>
          <p:nvPr/>
        </p:nvPicPr>
        <p:blipFill>
          <a:blip r:embed="rId2" cstate="print"/>
          <a:srcRect/>
          <a:stretch>
            <a:fillRect/>
          </a:stretch>
        </p:blipFill>
        <p:spPr bwMode="auto">
          <a:xfrm>
            <a:off x="2195513" y="1484313"/>
            <a:ext cx="5541962" cy="3267075"/>
          </a:xfrm>
          <a:prstGeom prst="rect">
            <a:avLst/>
          </a:prstGeom>
          <a:noFill/>
        </p:spPr>
      </p:pic>
      <p:sp>
        <p:nvSpPr>
          <p:cNvPr id="9219" name="WordArt 3"/>
          <p:cNvSpPr>
            <a:spLocks noChangeArrowheads="1" noChangeShapeType="1" noTextEdit="1"/>
          </p:cNvSpPr>
          <p:nvPr/>
        </p:nvSpPr>
        <p:spPr bwMode="auto">
          <a:xfrm>
            <a:off x="611188" y="115888"/>
            <a:ext cx="8424862" cy="1439862"/>
          </a:xfrm>
          <a:prstGeom prst="rect">
            <a:avLst/>
          </a:prstGeom>
        </p:spPr>
        <p:txBody>
          <a:bodyPr wrap="none" fromWordArt="1">
            <a:prstTxWarp prst="textPlain">
              <a:avLst>
                <a:gd name="adj" fmla="val 50000"/>
              </a:avLst>
            </a:prstTxWarp>
          </a:bodyPr>
          <a:lstStyle/>
          <a:p>
            <a:pPr algn="ctr"/>
            <a:r>
              <a:rPr lang="en-US" sz="3600" kern="10">
                <a:ln w="28575">
                  <a:solidFill>
                    <a:schemeClr val="tx1"/>
                  </a:solidFill>
                  <a:round/>
                  <a:headEnd/>
                  <a:tailEnd/>
                </a:ln>
                <a:solidFill>
                  <a:srgbClr val="CC3300"/>
                </a:solidFill>
                <a:latin typeface="Arial Black"/>
              </a:rPr>
              <a:t>What happens when an oceanic plate </a:t>
            </a:r>
          </a:p>
          <a:p>
            <a:pPr algn="ctr"/>
            <a:r>
              <a:rPr lang="en-US" sz="3600" kern="10">
                <a:ln w="28575">
                  <a:solidFill>
                    <a:schemeClr val="tx1"/>
                  </a:solidFill>
                  <a:round/>
                  <a:headEnd/>
                  <a:tailEnd/>
                </a:ln>
                <a:solidFill>
                  <a:srgbClr val="CC3300"/>
                </a:solidFill>
                <a:latin typeface="Arial Black"/>
              </a:rPr>
              <a:t>meets a continental plate?</a:t>
            </a:r>
            <a:endParaRPr lang="fr-FR" sz="3600" kern="10">
              <a:ln w="28575">
                <a:solidFill>
                  <a:schemeClr val="tx1"/>
                </a:solidFill>
                <a:round/>
                <a:headEnd/>
                <a:tailEnd/>
              </a:ln>
              <a:solidFill>
                <a:srgbClr val="CC3300"/>
              </a:solidFill>
              <a:latin typeface="Arial Black"/>
            </a:endParaRPr>
          </a:p>
        </p:txBody>
      </p:sp>
      <p:sp>
        <p:nvSpPr>
          <p:cNvPr id="9220" name="Text Box 4"/>
          <p:cNvSpPr txBox="1">
            <a:spLocks noChangeArrowheads="1"/>
          </p:cNvSpPr>
          <p:nvPr/>
        </p:nvSpPr>
        <p:spPr bwMode="auto">
          <a:xfrm>
            <a:off x="358775" y="5013325"/>
            <a:ext cx="8785225"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9221" name="Text Box 5"/>
          <p:cNvSpPr txBox="1">
            <a:spLocks noChangeArrowheads="1"/>
          </p:cNvSpPr>
          <p:nvPr/>
        </p:nvSpPr>
        <p:spPr bwMode="auto">
          <a:xfrm>
            <a:off x="179388" y="4508500"/>
            <a:ext cx="8964612" cy="2152650"/>
          </a:xfrm>
          <a:prstGeom prst="rect">
            <a:avLst/>
          </a:prstGeom>
          <a:solidFill>
            <a:srgbClr val="FFFF00"/>
          </a:solidFill>
          <a:ln w="9525">
            <a:noFill/>
            <a:miter lim="800000"/>
            <a:headEnd/>
            <a:tailEnd/>
          </a:ln>
          <a:effectLst/>
        </p:spPr>
        <p:txBody>
          <a:bodyPr>
            <a:spAutoFit/>
          </a:bodyPr>
          <a:lstStyle/>
          <a:p>
            <a:pPr>
              <a:spcBef>
                <a:spcPct val="50000"/>
              </a:spcBef>
            </a:pPr>
            <a:r>
              <a:rPr lang="en-GB"/>
              <a:t>Oceanic crust is denser (heavier) than continental crust so the continental crust forces the oceanic crust underneath it. This is a process called subduction. </a:t>
            </a:r>
          </a:p>
          <a:p>
            <a:pPr>
              <a:spcBef>
                <a:spcPct val="50000"/>
              </a:spcBef>
            </a:pPr>
            <a:r>
              <a:rPr lang="en-GB"/>
              <a:t>At the subduction zone a deep sea trench is formed where the plate is being forced downwards under the continental plate. When the oceanic crust begins to melt as it goes down into the hot mantle it starts to float back up, because it is made up of lighter material than the mantle. This means that the magma erupts back to the surface creating volcanoes.</a:t>
            </a:r>
          </a:p>
        </p:txBody>
      </p:sp>
      <p:sp>
        <p:nvSpPr>
          <p:cNvPr id="9223" name="Text Box 7"/>
          <p:cNvSpPr txBox="1">
            <a:spLocks noChangeArrowheads="1"/>
          </p:cNvSpPr>
          <p:nvPr/>
        </p:nvSpPr>
        <p:spPr bwMode="auto">
          <a:xfrm>
            <a:off x="250825" y="1844675"/>
            <a:ext cx="2017713"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9224" name="Text Box 8"/>
          <p:cNvSpPr txBox="1">
            <a:spLocks noChangeArrowheads="1"/>
          </p:cNvSpPr>
          <p:nvPr/>
        </p:nvSpPr>
        <p:spPr bwMode="auto">
          <a:xfrm>
            <a:off x="322263" y="1700213"/>
            <a:ext cx="2305050" cy="641350"/>
          </a:xfrm>
          <a:prstGeom prst="rect">
            <a:avLst/>
          </a:prstGeom>
          <a:solidFill>
            <a:srgbClr val="FFFF00"/>
          </a:solidFill>
          <a:ln w="9525">
            <a:noFill/>
            <a:miter lim="800000"/>
            <a:headEnd/>
            <a:tailEnd/>
          </a:ln>
          <a:effectLst/>
        </p:spPr>
        <p:txBody>
          <a:bodyPr>
            <a:spAutoFit/>
          </a:bodyPr>
          <a:lstStyle/>
          <a:p>
            <a:pPr>
              <a:spcBef>
                <a:spcPct val="50000"/>
              </a:spcBef>
            </a:pPr>
            <a:r>
              <a:rPr lang="en-GB"/>
              <a:t>Compressional Plate Margin</a:t>
            </a: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latin typeface="Kristen ITC" pitchFamily="66" charset="0"/>
              </a:rPr>
              <a:t>Key Notes</a:t>
            </a:r>
            <a:endParaRPr lang="en-US">
              <a:latin typeface="Kristen ITC" pitchFamily="66" charset="0"/>
            </a:endParaRPr>
          </a:p>
        </p:txBody>
      </p:sp>
      <p:sp>
        <p:nvSpPr>
          <p:cNvPr id="12291" name="Rectangle 3"/>
          <p:cNvSpPr>
            <a:spLocks noGrp="1" noChangeArrowheads="1"/>
          </p:cNvSpPr>
          <p:nvPr>
            <p:ph type="body" idx="1"/>
          </p:nvPr>
        </p:nvSpPr>
        <p:spPr/>
        <p:txBody>
          <a:bodyPr/>
          <a:lstStyle/>
          <a:p>
            <a:pPr>
              <a:lnSpc>
                <a:spcPct val="80000"/>
              </a:lnSpc>
            </a:pPr>
            <a:r>
              <a:rPr lang="en-GB" sz="2400"/>
              <a:t>Plates move together</a:t>
            </a:r>
          </a:p>
          <a:p>
            <a:pPr>
              <a:lnSpc>
                <a:spcPct val="80000"/>
              </a:lnSpc>
            </a:pPr>
            <a:r>
              <a:rPr lang="en-GB" sz="2400"/>
              <a:t>Oceanic crust heavier than continental</a:t>
            </a:r>
          </a:p>
          <a:p>
            <a:pPr>
              <a:lnSpc>
                <a:spcPct val="80000"/>
              </a:lnSpc>
            </a:pPr>
            <a:r>
              <a:rPr lang="en-GB" sz="2400"/>
              <a:t>Oceanic crust is forced under continental</a:t>
            </a:r>
          </a:p>
          <a:p>
            <a:pPr>
              <a:lnSpc>
                <a:spcPct val="80000"/>
              </a:lnSpc>
            </a:pPr>
            <a:r>
              <a:rPr lang="en-GB" sz="2400"/>
              <a:t>As it sinks into the mantle the plate melts in the </a:t>
            </a:r>
            <a:r>
              <a:rPr lang="en-GB" sz="2400" b="1"/>
              <a:t>subduction zone</a:t>
            </a:r>
          </a:p>
          <a:p>
            <a:pPr>
              <a:lnSpc>
                <a:spcPct val="80000"/>
              </a:lnSpc>
            </a:pPr>
            <a:r>
              <a:rPr lang="en-GB" sz="2400"/>
              <a:t>The heat and pressure in the subduction zone sometimes cause an earthquake</a:t>
            </a:r>
          </a:p>
          <a:p>
            <a:pPr>
              <a:lnSpc>
                <a:spcPct val="80000"/>
              </a:lnSpc>
            </a:pPr>
            <a:r>
              <a:rPr lang="en-GB" sz="2400"/>
              <a:t>The newly-formed magma, from the destroyed oceanic crust, is lighter than the mantle</a:t>
            </a:r>
          </a:p>
          <a:p>
            <a:pPr>
              <a:lnSpc>
                <a:spcPct val="80000"/>
              </a:lnSpc>
            </a:pPr>
            <a:r>
              <a:rPr lang="en-GB" sz="2400"/>
              <a:t>Some of it will rise to the surface to form </a:t>
            </a:r>
            <a:r>
              <a:rPr lang="en-GB" sz="2400" b="1"/>
              <a:t>composite volcanoes</a:t>
            </a:r>
            <a:endParaRPr lang="en-GB" sz="2400"/>
          </a:p>
          <a:p>
            <a:pPr>
              <a:lnSpc>
                <a:spcPct val="80000"/>
              </a:lnSpc>
            </a:pPr>
            <a:r>
              <a:rPr lang="en-GB" sz="2400"/>
              <a:t>The plate that does not sink is crumpled by the pressure and forms </a:t>
            </a:r>
            <a:r>
              <a:rPr lang="en-GB" sz="2400" b="1"/>
              <a:t>fold mountains</a:t>
            </a:r>
            <a:endParaRPr lang="en-US" sz="2400"/>
          </a:p>
        </p:txBody>
      </p:sp>
    </p:spTree>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WordArt 4"/>
          <p:cNvSpPr>
            <a:spLocks noChangeArrowheads="1" noChangeShapeType="1" noTextEdit="1"/>
          </p:cNvSpPr>
          <p:nvPr/>
        </p:nvSpPr>
        <p:spPr bwMode="auto">
          <a:xfrm>
            <a:off x="611188" y="115888"/>
            <a:ext cx="8424862" cy="1439862"/>
          </a:xfrm>
          <a:prstGeom prst="rect">
            <a:avLst/>
          </a:prstGeom>
        </p:spPr>
        <p:txBody>
          <a:bodyPr wrap="none" fromWordArt="1">
            <a:prstTxWarp prst="textPlain">
              <a:avLst>
                <a:gd name="adj" fmla="val 50000"/>
              </a:avLst>
            </a:prstTxWarp>
          </a:bodyPr>
          <a:lstStyle/>
          <a:p>
            <a:pPr algn="ctr"/>
            <a:r>
              <a:rPr lang="en-US" sz="3600" kern="10">
                <a:ln w="28575">
                  <a:solidFill>
                    <a:schemeClr val="tx1"/>
                  </a:solidFill>
                  <a:round/>
                  <a:headEnd/>
                  <a:tailEnd/>
                </a:ln>
                <a:solidFill>
                  <a:srgbClr val="CC3300"/>
                </a:solidFill>
                <a:latin typeface="Arial Black"/>
              </a:rPr>
              <a:t>What happens when a continental plate </a:t>
            </a:r>
          </a:p>
          <a:p>
            <a:pPr algn="ctr"/>
            <a:r>
              <a:rPr lang="en-US" sz="3600" kern="10">
                <a:ln w="28575">
                  <a:solidFill>
                    <a:schemeClr val="tx1"/>
                  </a:solidFill>
                  <a:round/>
                  <a:headEnd/>
                  <a:tailEnd/>
                </a:ln>
                <a:solidFill>
                  <a:srgbClr val="CC3300"/>
                </a:solidFill>
                <a:latin typeface="Arial Black"/>
              </a:rPr>
              <a:t>meets a continental plate?</a:t>
            </a:r>
            <a:endParaRPr lang="fr-FR" sz="3600" kern="10">
              <a:ln w="28575">
                <a:solidFill>
                  <a:schemeClr val="tx1"/>
                </a:solidFill>
                <a:round/>
                <a:headEnd/>
                <a:tailEnd/>
              </a:ln>
              <a:solidFill>
                <a:srgbClr val="CC3300"/>
              </a:solidFill>
              <a:latin typeface="Arial Black"/>
            </a:endParaRPr>
          </a:p>
        </p:txBody>
      </p:sp>
      <p:pic>
        <p:nvPicPr>
          <p:cNvPr id="8199" name="Picture 7" descr="Fig21contcont"/>
          <p:cNvPicPr>
            <a:picLocks noChangeAspect="1" noChangeArrowheads="1"/>
          </p:cNvPicPr>
          <p:nvPr/>
        </p:nvPicPr>
        <p:blipFill>
          <a:blip r:embed="rId2" cstate="print"/>
          <a:srcRect/>
          <a:stretch>
            <a:fillRect/>
          </a:stretch>
        </p:blipFill>
        <p:spPr bwMode="auto">
          <a:xfrm>
            <a:off x="2268538" y="1628775"/>
            <a:ext cx="5465762" cy="2952750"/>
          </a:xfrm>
          <a:prstGeom prst="rect">
            <a:avLst/>
          </a:prstGeom>
          <a:noFill/>
        </p:spPr>
      </p:pic>
      <p:sp>
        <p:nvSpPr>
          <p:cNvPr id="8200" name="Text Box 8"/>
          <p:cNvSpPr txBox="1">
            <a:spLocks noChangeArrowheads="1"/>
          </p:cNvSpPr>
          <p:nvPr/>
        </p:nvSpPr>
        <p:spPr bwMode="auto">
          <a:xfrm>
            <a:off x="395288" y="1916113"/>
            <a:ext cx="2447925" cy="366712"/>
          </a:xfrm>
          <a:prstGeom prst="rect">
            <a:avLst/>
          </a:prstGeom>
          <a:solidFill>
            <a:srgbClr val="FFFF00"/>
          </a:solidFill>
          <a:ln w="9525">
            <a:noFill/>
            <a:miter lim="800000"/>
            <a:headEnd/>
            <a:tailEnd/>
          </a:ln>
          <a:effectLst/>
        </p:spPr>
        <p:txBody>
          <a:bodyPr>
            <a:spAutoFit/>
          </a:bodyPr>
          <a:lstStyle/>
          <a:p>
            <a:pPr>
              <a:spcBef>
                <a:spcPct val="50000"/>
              </a:spcBef>
            </a:pPr>
            <a:r>
              <a:rPr lang="en-GB"/>
              <a:t>Collision Plate Margin</a:t>
            </a:r>
          </a:p>
        </p:txBody>
      </p:sp>
      <p:sp>
        <p:nvSpPr>
          <p:cNvPr id="8201" name="Text Box 9"/>
          <p:cNvSpPr txBox="1">
            <a:spLocks noChangeArrowheads="1"/>
          </p:cNvSpPr>
          <p:nvPr/>
        </p:nvSpPr>
        <p:spPr bwMode="auto">
          <a:xfrm>
            <a:off x="179388" y="4365625"/>
            <a:ext cx="8785225" cy="2427288"/>
          </a:xfrm>
          <a:prstGeom prst="rect">
            <a:avLst/>
          </a:prstGeom>
          <a:solidFill>
            <a:srgbClr val="FFFF00"/>
          </a:solidFill>
          <a:ln w="9525">
            <a:noFill/>
            <a:miter lim="800000"/>
            <a:headEnd/>
            <a:tailEnd/>
          </a:ln>
          <a:effectLst/>
        </p:spPr>
        <p:txBody>
          <a:bodyPr>
            <a:spAutoFit/>
          </a:bodyPr>
          <a:lstStyle/>
          <a:p>
            <a:pPr>
              <a:spcBef>
                <a:spcPct val="50000"/>
              </a:spcBef>
            </a:pPr>
            <a:r>
              <a:rPr lang="en-GB"/>
              <a:t>When continental plates meet continental plates neither can subduct the other because they both have the same density. The plates are being forced together at great pressure so the rocks crumble together and form massive mountain chains like the Himalayas. The Himalayas are still growing today as the plates continue to be pushed together at about 1 or 2cm a year! </a:t>
            </a:r>
          </a:p>
          <a:p>
            <a:pPr>
              <a:spcBef>
                <a:spcPct val="50000"/>
              </a:spcBef>
            </a:pPr>
            <a:r>
              <a:rPr lang="en-GB"/>
              <a:t>The Himalayas are an example of fold mountains, where the rocks are colliding and folding together to form mountains. The Earth’s crust is thickest at this point (70km thick)</a:t>
            </a:r>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latin typeface="Kristen ITC" pitchFamily="66" charset="0"/>
              </a:rPr>
              <a:t>Key Notes</a:t>
            </a:r>
            <a:endParaRPr lang="en-US">
              <a:latin typeface="Kristen ITC" pitchFamily="66" charset="0"/>
            </a:endParaRPr>
          </a:p>
        </p:txBody>
      </p:sp>
      <p:sp>
        <p:nvSpPr>
          <p:cNvPr id="13315" name="Rectangle 3"/>
          <p:cNvSpPr>
            <a:spLocks noGrp="1" noChangeArrowheads="1"/>
          </p:cNvSpPr>
          <p:nvPr>
            <p:ph type="body" idx="1"/>
          </p:nvPr>
        </p:nvSpPr>
        <p:spPr/>
        <p:txBody>
          <a:bodyPr/>
          <a:lstStyle/>
          <a:p>
            <a:r>
              <a:rPr lang="en-GB"/>
              <a:t>Plates move together</a:t>
            </a:r>
          </a:p>
          <a:p>
            <a:r>
              <a:rPr lang="en-GB"/>
              <a:t>Continental crust and continental crust are both same density so neither sink</a:t>
            </a:r>
          </a:p>
          <a:p>
            <a:r>
              <a:rPr lang="en-GB"/>
              <a:t>Plates forced together at great pressure so rocks buckle and get pushed upwards to form massive mountains (</a:t>
            </a:r>
            <a:r>
              <a:rPr lang="en-GB" i="1"/>
              <a:t>not volcanoes</a:t>
            </a:r>
            <a:r>
              <a:rPr lang="en-GB"/>
              <a:t>)</a:t>
            </a:r>
          </a:p>
          <a:p>
            <a:r>
              <a:rPr lang="en-GB"/>
              <a:t>Movement can also cause earthquakes</a:t>
            </a:r>
            <a:endParaRPr lang="en-US"/>
          </a:p>
        </p:txBody>
      </p:sp>
    </p:spTree>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5" name="Picture 5" descr="Fig16"/>
          <p:cNvPicPr>
            <a:picLocks noChangeAspect="1" noChangeArrowheads="1"/>
          </p:cNvPicPr>
          <p:nvPr/>
        </p:nvPicPr>
        <p:blipFill>
          <a:blip r:embed="rId2" cstate="print"/>
          <a:srcRect/>
          <a:stretch>
            <a:fillRect/>
          </a:stretch>
        </p:blipFill>
        <p:spPr bwMode="auto">
          <a:xfrm>
            <a:off x="4932363" y="1412875"/>
            <a:ext cx="4027487" cy="4176713"/>
          </a:xfrm>
          <a:prstGeom prst="rect">
            <a:avLst/>
          </a:prstGeom>
          <a:noFill/>
        </p:spPr>
      </p:pic>
      <p:sp>
        <p:nvSpPr>
          <p:cNvPr id="10246" name="WordArt 6"/>
          <p:cNvSpPr>
            <a:spLocks noChangeArrowheads="1" noChangeShapeType="1" noTextEdit="1"/>
          </p:cNvSpPr>
          <p:nvPr/>
        </p:nvSpPr>
        <p:spPr bwMode="auto">
          <a:xfrm>
            <a:off x="250825" y="115888"/>
            <a:ext cx="8424863" cy="936625"/>
          </a:xfrm>
          <a:prstGeom prst="rect">
            <a:avLst/>
          </a:prstGeom>
        </p:spPr>
        <p:txBody>
          <a:bodyPr wrap="none" fromWordArt="1">
            <a:prstTxWarp prst="textPlain">
              <a:avLst>
                <a:gd name="adj" fmla="val 50000"/>
              </a:avLst>
            </a:prstTxWarp>
          </a:bodyPr>
          <a:lstStyle/>
          <a:p>
            <a:pPr algn="ctr"/>
            <a:r>
              <a:rPr lang="en-US" sz="3600" kern="10">
                <a:ln w="28575">
                  <a:solidFill>
                    <a:schemeClr val="tx1"/>
                  </a:solidFill>
                  <a:round/>
                  <a:headEnd/>
                  <a:tailEnd/>
                </a:ln>
                <a:solidFill>
                  <a:srgbClr val="CC3300"/>
                </a:solidFill>
                <a:latin typeface="Arial Black"/>
              </a:rPr>
              <a:t>What happens when plates pull apart?</a:t>
            </a:r>
            <a:endParaRPr lang="fr-FR" sz="3600" kern="10">
              <a:ln w="28575">
                <a:solidFill>
                  <a:schemeClr val="tx1"/>
                </a:solidFill>
                <a:round/>
                <a:headEnd/>
                <a:tailEnd/>
              </a:ln>
              <a:solidFill>
                <a:srgbClr val="CC3300"/>
              </a:solidFill>
              <a:latin typeface="Arial Black"/>
            </a:endParaRPr>
          </a:p>
        </p:txBody>
      </p:sp>
      <p:sp>
        <p:nvSpPr>
          <p:cNvPr id="10247" name="Text Box 7"/>
          <p:cNvSpPr txBox="1">
            <a:spLocks noChangeArrowheads="1"/>
          </p:cNvSpPr>
          <p:nvPr/>
        </p:nvSpPr>
        <p:spPr bwMode="auto">
          <a:xfrm>
            <a:off x="179388" y="1773238"/>
            <a:ext cx="4679950" cy="4075112"/>
          </a:xfrm>
          <a:prstGeom prst="rect">
            <a:avLst/>
          </a:prstGeom>
          <a:noFill/>
          <a:ln w="9525">
            <a:noFill/>
            <a:miter lim="800000"/>
            <a:headEnd/>
            <a:tailEnd/>
          </a:ln>
          <a:effectLst/>
        </p:spPr>
        <p:txBody>
          <a:bodyPr>
            <a:spAutoFit/>
          </a:bodyPr>
          <a:lstStyle/>
          <a:p>
            <a:pPr>
              <a:spcBef>
                <a:spcPct val="50000"/>
              </a:spcBef>
            </a:pPr>
            <a:r>
              <a:rPr lang="en-GB"/>
              <a:t>There can never be any gaps on Earth so when tectonic plates pull apart magma from the mantle rises up and solidifies to fill the space.</a:t>
            </a:r>
          </a:p>
          <a:p>
            <a:pPr>
              <a:spcBef>
                <a:spcPct val="50000"/>
              </a:spcBef>
            </a:pPr>
            <a:r>
              <a:rPr lang="en-GB"/>
              <a:t>If oceanic crust is pulling apart from oceanic crust then new crust will made. This means that in some places the sea floor is actually growing! This is a process called sea floor spreading. This is happening along the mid-Atlantic ridge between the UK and America too. Small chains of islands are created in some places as new crust is created it builds into a small volcano that sometimes breaks the surface of the water. </a:t>
            </a:r>
          </a:p>
        </p:txBody>
      </p:sp>
      <p:sp>
        <p:nvSpPr>
          <p:cNvPr id="10248" name="Text Box 8"/>
          <p:cNvSpPr txBox="1">
            <a:spLocks noChangeArrowheads="1"/>
          </p:cNvSpPr>
          <p:nvPr/>
        </p:nvSpPr>
        <p:spPr bwMode="auto">
          <a:xfrm>
            <a:off x="179388" y="5949950"/>
            <a:ext cx="8569325" cy="641350"/>
          </a:xfrm>
          <a:prstGeom prst="rect">
            <a:avLst/>
          </a:prstGeom>
          <a:noFill/>
          <a:ln w="9525">
            <a:noFill/>
            <a:miter lim="800000"/>
            <a:headEnd/>
            <a:tailEnd/>
          </a:ln>
          <a:effectLst/>
        </p:spPr>
        <p:txBody>
          <a:bodyPr>
            <a:spAutoFit/>
          </a:bodyPr>
          <a:lstStyle/>
          <a:p>
            <a:pPr>
              <a:spcBef>
                <a:spcPct val="50000"/>
              </a:spcBef>
            </a:pPr>
            <a:r>
              <a:rPr lang="en-GB"/>
              <a:t>If continental crust pulls apart from continental crust then the same process occurs. As magma erupts to the surface to fill the gap a volcano is created.</a:t>
            </a:r>
          </a:p>
        </p:txBody>
      </p:sp>
      <p:sp>
        <p:nvSpPr>
          <p:cNvPr id="10249" name="Text Box 9"/>
          <p:cNvSpPr txBox="1">
            <a:spLocks noChangeArrowheads="1"/>
          </p:cNvSpPr>
          <p:nvPr/>
        </p:nvSpPr>
        <p:spPr bwMode="auto">
          <a:xfrm>
            <a:off x="323850" y="1125538"/>
            <a:ext cx="2808288" cy="366712"/>
          </a:xfrm>
          <a:prstGeom prst="rect">
            <a:avLst/>
          </a:prstGeom>
          <a:noFill/>
          <a:ln w="9525">
            <a:noFill/>
            <a:miter lim="800000"/>
            <a:headEnd/>
            <a:tailEnd/>
          </a:ln>
          <a:effectLst/>
        </p:spPr>
        <p:txBody>
          <a:bodyPr>
            <a:spAutoFit/>
          </a:bodyPr>
          <a:lstStyle/>
          <a:p>
            <a:pPr>
              <a:spcBef>
                <a:spcPct val="50000"/>
              </a:spcBef>
            </a:pPr>
            <a:endParaRPr lang="en-US"/>
          </a:p>
        </p:txBody>
      </p:sp>
      <p:sp>
        <p:nvSpPr>
          <p:cNvPr id="10251" name="Text Box 11"/>
          <p:cNvSpPr txBox="1">
            <a:spLocks noChangeArrowheads="1"/>
          </p:cNvSpPr>
          <p:nvPr/>
        </p:nvSpPr>
        <p:spPr bwMode="auto">
          <a:xfrm>
            <a:off x="250825" y="1268413"/>
            <a:ext cx="2952750" cy="366712"/>
          </a:xfrm>
          <a:prstGeom prst="rect">
            <a:avLst/>
          </a:prstGeom>
          <a:solidFill>
            <a:srgbClr val="FFFF00"/>
          </a:solidFill>
          <a:ln w="9525">
            <a:noFill/>
            <a:miter lim="800000"/>
            <a:headEnd/>
            <a:tailEnd/>
          </a:ln>
          <a:effectLst/>
        </p:spPr>
        <p:txBody>
          <a:bodyPr>
            <a:spAutoFit/>
          </a:bodyPr>
          <a:lstStyle/>
          <a:p>
            <a:pPr>
              <a:spcBef>
                <a:spcPct val="50000"/>
              </a:spcBef>
            </a:pPr>
            <a:r>
              <a:rPr lang="en-GB"/>
              <a:t>Tensional Plate Margin</a:t>
            </a:r>
          </a:p>
        </p:txBody>
      </p:sp>
    </p:spTree>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189</TotalTime>
  <Words>893</Words>
  <Application>Microsoft Office PowerPoint</Application>
  <PresentationFormat>On-screen Show (4:3)</PresentationFormat>
  <Paragraphs>70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Kristen ITC</vt:lpstr>
      <vt:lpstr>Default Design</vt:lpstr>
      <vt:lpstr>Slide 1</vt:lpstr>
      <vt:lpstr>Slide 2</vt:lpstr>
      <vt:lpstr>Slide 3</vt:lpstr>
      <vt:lpstr>Slide 4</vt:lpstr>
      <vt:lpstr>Slide 5</vt:lpstr>
      <vt:lpstr>Key Notes</vt:lpstr>
      <vt:lpstr>Slide 7</vt:lpstr>
      <vt:lpstr>Key Notes</vt:lpstr>
      <vt:lpstr>Slide 9</vt:lpstr>
      <vt:lpstr>Key Notes</vt:lpstr>
      <vt:lpstr>Slide 11</vt:lpstr>
      <vt:lpstr>Key Notes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Nicola</dc:creator>
  <cp:lastModifiedBy>podbury_m</cp:lastModifiedBy>
  <cp:revision>10</cp:revision>
  <dcterms:created xsi:type="dcterms:W3CDTF">2003-01-26T12:26:55Z</dcterms:created>
  <dcterms:modified xsi:type="dcterms:W3CDTF">2011-03-29T14:39:17Z</dcterms:modified>
</cp:coreProperties>
</file>